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3" r:id="rId1"/>
  </p:sldMasterIdLst>
  <p:sldIdLst>
    <p:sldId id="260" r:id="rId2"/>
    <p:sldId id="268" r:id="rId3"/>
    <p:sldId id="262" r:id="rId4"/>
    <p:sldId id="263" r:id="rId5"/>
    <p:sldId id="261" r:id="rId6"/>
    <p:sldId id="269" r:id="rId7"/>
    <p:sldId id="26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17" autoAdjust="0"/>
    <p:restoredTop sz="94660"/>
  </p:normalViewPr>
  <p:slideViewPr>
    <p:cSldViewPr snapToGrid="0">
      <p:cViewPr varScale="1">
        <p:scale>
          <a:sx n="93" d="100"/>
          <a:sy n="93" d="100"/>
        </p:scale>
        <p:origin x="66" y="17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Sheet1!$A$4:$A$11</c:f>
              <c:strCache>
                <c:ptCount val="8"/>
                <c:pt idx="0">
                  <c:v>Grandi i  Përgjithshëm</c:v>
                </c:pt>
                <c:pt idx="1">
                  <c:v>Grandi i Shëndëtsis</c:v>
                </c:pt>
                <c:pt idx="2">
                  <c:v>Grandi i Arsimit</c:v>
                </c:pt>
                <c:pt idx="3">
                  <c:v>Zyme</c:v>
                </c:pt>
                <c:pt idx="4">
                  <c:v>Shpenzimet Rezidenciale</c:v>
                </c:pt>
                <c:pt idx="5">
                  <c:v>Financim i  Teatrit</c:v>
                </c:pt>
                <c:pt idx="6">
                  <c:v>Të hyrat vetanake</c:v>
                </c:pt>
                <c:pt idx="7">
                  <c:v>Financim nga Huamarrja</c:v>
                </c:pt>
              </c:strCache>
            </c:strRef>
          </c:cat>
          <c:val>
            <c:numRef>
              <c:f>Sheet1!$B$4:$B$11</c:f>
            </c:numRef>
          </c:val>
          <c:extLst>
            <c:ext xmlns:c16="http://schemas.microsoft.com/office/drawing/2014/chart" uri="{C3380CC4-5D6E-409C-BE32-E72D297353CC}">
              <c16:uniqueId val="{00000000-968E-4AFF-B112-EB056E0CDF9C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968E-4AFF-B112-EB056E0CDF9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968E-4AFF-B112-EB056E0CDF9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968E-4AFF-B112-EB056E0CDF9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968E-4AFF-B112-EB056E0CDF9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968E-4AFF-B112-EB056E0CDF9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968E-4AFF-B112-EB056E0CDF9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E-968E-4AFF-B112-EB056E0CDF9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968E-4AFF-B112-EB056E0CDF9C}"/>
              </c:ext>
            </c:extLst>
          </c:dPt>
          <c:dLbls>
            <c:dLbl>
              <c:idx val="0"/>
              <c:layout>
                <c:manualLayout>
                  <c:x val="-1.9184649380139446E-2"/>
                  <c:y val="-0.1442885771543086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it-IT" dirty="0" smtClean="0"/>
                      <a:t>Granti i Përgjithshëm</a:t>
                    </a:r>
                    <a:r>
                      <a:rPr lang="it-IT" baseline="0" dirty="0"/>
                      <a:t>
</a:t>
                    </a:r>
                    <a:r>
                      <a:rPr lang="it-IT" baseline="0" dirty="0" smtClean="0"/>
                      <a:t>31,387,250.00 - </a:t>
                    </a:r>
                    <a:fld id="{915D1955-490C-4A6D-BA25-3E3E9AEC6290}" type="PERCENTAGE">
                      <a:rPr lang="it-IT" baseline="0" smtClean="0"/>
                      <a:pPr>
                        <a:defRPr/>
                      </a:pPr>
                      <a:t>[PERCENTAGE]</a:t>
                    </a:fld>
                    <a:endParaRPr lang="it-IT" baseline="0" dirty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968E-4AFF-B112-EB056E0CDF9C}"/>
                </c:ext>
              </c:extLst>
            </c:dLbl>
            <c:dLbl>
              <c:idx val="1"/>
              <c:layout>
                <c:manualLayout>
                  <c:x val="0.14196640541303177"/>
                  <c:y val="-4.008016032064137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it-IT" dirty="0" smtClean="0"/>
                      <a:t>Granti i Shëndetësisë</a:t>
                    </a:r>
                    <a:r>
                      <a:rPr lang="it-IT" baseline="0" dirty="0"/>
                      <a:t>
</a:t>
                    </a:r>
                    <a:r>
                      <a:rPr lang="it-IT" baseline="0" dirty="0" smtClean="0"/>
                      <a:t>6,904,266.00 - </a:t>
                    </a:r>
                    <a:fld id="{DC59E44A-66BC-4D78-9982-6CBB11BE2B45}" type="PERCENTAGE">
                      <a:rPr lang="it-IT" baseline="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it-IT" baseline="0" dirty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68E-4AFF-B112-EB056E0CDF9C}"/>
                </c:ext>
              </c:extLst>
            </c:dLbl>
            <c:dLbl>
              <c:idx val="2"/>
              <c:layout>
                <c:manualLayout>
                  <c:x val="-5.1798553326376506E-2"/>
                  <c:y val="8.283233132932521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it-IT" dirty="0" smtClean="0"/>
                      <a:t>Granti i Arsimit</a:t>
                    </a:r>
                    <a:r>
                      <a:rPr lang="it-IT" baseline="0" dirty="0"/>
                      <a:t>
</a:t>
                    </a:r>
                    <a:r>
                      <a:rPr lang="it-IT" baseline="0" dirty="0" smtClean="0"/>
                      <a:t>22,967,574- </a:t>
                    </a:r>
                    <a:fld id="{4C3EB136-3657-4AF7-AED5-0B98EB6DDE0B}" type="PERCENTAGE">
                      <a:rPr lang="it-IT" baseline="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it-IT" baseline="0" dirty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968E-4AFF-B112-EB056E0CDF9C}"/>
                </c:ext>
              </c:extLst>
            </c:dLbl>
            <c:dLbl>
              <c:idx val="3"/>
              <c:layout>
                <c:manualLayout>
                  <c:x val="-9.9760176776725121E-2"/>
                  <c:y val="-8.016032064128306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8480531-0927-4923-87A0-0F286538AFE1}" type="CATEGORYNAME">
                      <a:rPr lang="en-US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/>
                      <a:t>
</a:t>
                    </a:r>
                    <a:r>
                      <a:rPr lang="en-US" baseline="0" dirty="0" smtClean="0"/>
                      <a:t>59,802.00 - </a:t>
                    </a:r>
                    <a:fld id="{A0034504-1068-4419-ABD0-A4D3A75E3E1A}" type="PERCENTAGE">
                      <a:rPr lang="en-US" baseline="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en-US" baseline="0" dirty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968E-4AFF-B112-EB056E0CDF9C}"/>
                </c:ext>
              </c:extLst>
            </c:dLbl>
            <c:dLbl>
              <c:idx val="4"/>
              <c:layout>
                <c:manualLayout>
                  <c:x val="-5.1798553326376506E-2"/>
                  <c:y val="0.1603206412825651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313D1A4-F029-4EC2-9B47-3C18C7F76081}" type="CATEGORYNAME">
                      <a:rPr lang="en-US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/>
                      <a:t>
</a:t>
                    </a:r>
                    <a:r>
                      <a:rPr lang="en-US" baseline="0" dirty="0" smtClean="0"/>
                      <a:t>630,000.00 - </a:t>
                    </a:r>
                    <a:fld id="{853A524F-BE49-4EE6-A794-02DCAFB1251E}" type="PERCENTAGE">
                      <a:rPr lang="en-US" baseline="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en-US" baseline="0" dirty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968E-4AFF-B112-EB056E0CDF9C}"/>
                </c:ext>
              </c:extLst>
            </c:dLbl>
            <c:dLbl>
              <c:idx val="5"/>
              <c:layout>
                <c:manualLayout>
                  <c:x val="-5.7553948140418431E-3"/>
                  <c:y val="-5.076820307281233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F93BFCB-0309-46F0-9446-CCC90445F5E7}" type="CATEGORYNAME">
                      <a:rPr lang="en-US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/>
                      <a:t>
</a:t>
                    </a:r>
                    <a:r>
                      <a:rPr lang="en-US" baseline="0" dirty="0" smtClean="0"/>
                      <a:t>330,553.00 - </a:t>
                    </a:r>
                    <a:fld id="{196CD466-B0AE-4136-8887-34937D454D38}" type="PERCENTAGE">
                      <a:rPr lang="en-US" baseline="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en-US" baseline="0" dirty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968E-4AFF-B112-EB056E0CDF9C}"/>
                </c:ext>
              </c:extLst>
            </c:dLbl>
            <c:dLbl>
              <c:idx val="6"/>
              <c:layout>
                <c:manualLayout>
                  <c:x val="-5.5635483202404412E-2"/>
                  <c:y val="-1.603206412825651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166B6AA-4FC4-41F3-9048-DA0A253DBE81}" type="CATEGORYNAME">
                      <a:rPr lang="en-US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/>
                      <a:t>
</a:t>
                    </a:r>
                    <a:r>
                      <a:rPr lang="en-US" baseline="0" dirty="0" smtClean="0"/>
                      <a:t>11,356,867 - </a:t>
                    </a:r>
                    <a:fld id="{18A09542-60A6-485B-8FAF-D91A05614D4F}" type="PERCENTAGE">
                      <a:rPr lang="en-US" baseline="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en-US" baseline="0" dirty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968E-4AFF-B112-EB056E0CDF9C}"/>
                </c:ext>
              </c:extLst>
            </c:dLbl>
            <c:dLbl>
              <c:idx val="7"/>
              <c:layout>
                <c:manualLayout>
                  <c:x val="0.22706731252292861"/>
                  <c:y val="4.028888567921387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F33ECFB-8C4C-4834-BB42-A267072B9F58}" type="CATEGORYNAME">
                      <a:rPr lang="en-US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/>
                      <a:t>
</a:t>
                    </a:r>
                    <a:r>
                      <a:rPr lang="en-US" baseline="0" dirty="0" smtClean="0"/>
                      <a:t>1,400,000.00- </a:t>
                    </a:r>
                    <a:fld id="{56B4E142-3375-4A6F-961E-7EBF9456D310}" type="PERCENTAGE">
                      <a:rPr lang="en-US" baseline="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en-US" baseline="0" dirty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968E-4AFF-B112-EB056E0CDF9C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Sheet1!$A$4:$A$11</c:f>
              <c:strCache>
                <c:ptCount val="8"/>
                <c:pt idx="0">
                  <c:v>Grandi i  Përgjithshëm</c:v>
                </c:pt>
                <c:pt idx="1">
                  <c:v>Grandi i Shëndëtsis</c:v>
                </c:pt>
                <c:pt idx="2">
                  <c:v>Grandi i Arsimit</c:v>
                </c:pt>
                <c:pt idx="3">
                  <c:v>Zyme</c:v>
                </c:pt>
                <c:pt idx="4">
                  <c:v>Shpenzimet Rezidenciale</c:v>
                </c:pt>
                <c:pt idx="5">
                  <c:v>Financim i  Teatrit</c:v>
                </c:pt>
                <c:pt idx="6">
                  <c:v>Të hyrat vetanake</c:v>
                </c:pt>
                <c:pt idx="7">
                  <c:v>Financim nga Huamarrja</c:v>
                </c:pt>
              </c:strCache>
            </c:strRef>
          </c:cat>
          <c:val>
            <c:numRef>
              <c:f>Sheet1!$C$4:$C$11</c:f>
              <c:numCache>
                <c:formatCode>#,##0.00</c:formatCode>
                <c:ptCount val="8"/>
                <c:pt idx="0">
                  <c:v>31387250</c:v>
                </c:pt>
                <c:pt idx="1">
                  <c:v>6904266</c:v>
                </c:pt>
                <c:pt idx="2">
                  <c:v>22967574</c:v>
                </c:pt>
                <c:pt idx="3">
                  <c:v>59802</c:v>
                </c:pt>
                <c:pt idx="4">
                  <c:v>630000</c:v>
                </c:pt>
                <c:pt idx="5">
                  <c:v>330553</c:v>
                </c:pt>
                <c:pt idx="6">
                  <c:v>11365867</c:v>
                </c:pt>
                <c:pt idx="7">
                  <c:v>1400000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968E-4AFF-B112-EB056E0CDF9C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042904290429043E-2"/>
          <c:y val="8.2656244056449474E-2"/>
          <c:w val="0.93663366336633669"/>
          <c:h val="0.84676480657309139"/>
        </c:manualLayout>
      </c:layout>
      <c:barChart>
        <c:barDir val="bar"/>
        <c:grouping val="percent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75775192"/>
        <c:axId val="975776632"/>
      </c:barChart>
      <c:catAx>
        <c:axId val="9757751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75776632"/>
        <c:crosses val="autoZero"/>
        <c:auto val="1"/>
        <c:lblAlgn val="ctr"/>
        <c:lblOffset val="100"/>
        <c:noMultiLvlLbl val="0"/>
      </c:catAx>
      <c:valAx>
        <c:axId val="97577663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975775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3458129713819051"/>
          <c:y val="4.1666666666666664E-2"/>
          <c:w val="0.37964477402055191"/>
          <c:h val="0.79224482356372117"/>
        </c:manualLayout>
      </c:layout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Sheet1!$A$4:$A$8</c:f>
              <c:strCache>
                <c:ptCount val="5"/>
                <c:pt idx="0">
                  <c:v>Paga dhe meditje</c:v>
                </c:pt>
                <c:pt idx="1">
                  <c:v>Mallra dhe sherbime</c:v>
                </c:pt>
                <c:pt idx="2">
                  <c:v>Sherbime komunale</c:v>
                </c:pt>
                <c:pt idx="3">
                  <c:v>Subvencione</c:v>
                </c:pt>
                <c:pt idx="4">
                  <c:v>Investime kapitale</c:v>
                </c:pt>
              </c:strCache>
            </c:strRef>
          </c:cat>
          <c:val>
            <c:numRef>
              <c:f>Sheet1!$B$4:$B$8</c:f>
            </c:numRef>
          </c:val>
          <c:extLst>
            <c:ext xmlns:c16="http://schemas.microsoft.com/office/drawing/2014/chart" uri="{C3380CC4-5D6E-409C-BE32-E72D297353CC}">
              <c16:uniqueId val="{00000000-1411-499F-A614-51F750CD8BDF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1411-499F-A614-51F750CD8BD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1411-499F-A614-51F750CD8BD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1411-499F-A614-51F750CD8BD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1411-499F-A614-51F750CD8BD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1411-499F-A614-51F750CD8BDF}"/>
              </c:ext>
            </c:extLst>
          </c:dPt>
          <c:dLbls>
            <c:dLbl>
              <c:idx val="0"/>
              <c:layout>
                <c:manualLayout>
                  <c:x val="7.8837526014809922E-2"/>
                  <c:y val="-4.6722113699981908E-2"/>
                </c:manualLayout>
              </c:layout>
              <c:tx>
                <c:rich>
                  <a:bodyPr/>
                  <a:lstStyle/>
                  <a:p>
                    <a:fld id="{4B42843A-912C-42BD-A153-742356F75AE9}" type="CATEGORYNAME">
                      <a:rPr lang="en-US">
                        <a:solidFill>
                          <a:sysClr val="windowText" lastClr="000000"/>
                        </a:solidFill>
                      </a:rPr>
                      <a:pPr/>
                      <a:t>[CATEGORY NAME]</a:t>
                    </a:fld>
                    <a:r>
                      <a:rPr lang="en-US" baseline="0" dirty="0">
                        <a:solidFill>
                          <a:sysClr val="windowText" lastClr="000000"/>
                        </a:solidFill>
                      </a:rPr>
                      <a:t>
</a:t>
                    </a:r>
                    <a:r>
                      <a:rPr lang="en-US" baseline="0" dirty="0" smtClean="0">
                        <a:solidFill>
                          <a:sysClr val="windowText" lastClr="000000"/>
                        </a:solidFill>
                      </a:rPr>
                      <a:t>29,989,318.00 – 39.96</a:t>
                    </a:r>
                    <a:r>
                      <a:rPr lang="en-US" baseline="0" dirty="0">
                        <a:solidFill>
                          <a:sysClr val="windowText" lastClr="000000"/>
                        </a:solidFill>
                      </a:rPr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680748272866167"/>
                      <c:h val="0.1238624935472945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1411-499F-A614-51F750CD8BDF}"/>
                </c:ext>
              </c:extLst>
            </c:dLbl>
            <c:dLbl>
              <c:idx val="1"/>
              <c:layout>
                <c:manualLayout>
                  <c:x val="0.10565121123586674"/>
                  <c:y val="4.2423021930442714E-2"/>
                </c:manualLayout>
              </c:layout>
              <c:tx>
                <c:rich>
                  <a:bodyPr/>
                  <a:lstStyle/>
                  <a:p>
                    <a:fld id="{E2E4E162-24D1-4439-86C9-2409072152BD}" type="CATEGORYNAME">
                      <a:rPr lang="en-US">
                        <a:solidFill>
                          <a:sysClr val="windowText" lastClr="000000"/>
                        </a:solidFill>
                      </a:rPr>
                      <a:pPr/>
                      <a:t>[CATEGORY NAME]</a:t>
                    </a:fld>
                    <a:r>
                      <a:rPr lang="en-US" baseline="0" dirty="0">
                        <a:solidFill>
                          <a:sysClr val="windowText" lastClr="000000"/>
                        </a:solidFill>
                      </a:rPr>
                      <a:t>
14,240,234 </a:t>
                    </a:r>
                    <a:r>
                      <a:rPr lang="en-US" baseline="0" dirty="0" smtClean="0">
                        <a:solidFill>
                          <a:sysClr val="windowText" lastClr="000000"/>
                        </a:solidFill>
                      </a:rPr>
                      <a:t>– 18.98%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1411-499F-A614-51F750CD8BDF}"/>
                </c:ext>
              </c:extLst>
            </c:dLbl>
            <c:dLbl>
              <c:idx val="2"/>
              <c:layout>
                <c:manualLayout>
                  <c:x val="-9.9646520890379578E-2"/>
                  <c:y val="2.350229239247895E-2"/>
                </c:manualLayout>
              </c:layout>
              <c:tx>
                <c:rich>
                  <a:bodyPr/>
                  <a:lstStyle/>
                  <a:p>
                    <a:fld id="{D471EE47-A84C-466D-94DD-2B51F9697D90}" type="CATEGORYNAME">
                      <a:rPr lang="en-US">
                        <a:solidFill>
                          <a:sysClr val="windowText" lastClr="000000"/>
                        </a:solidFill>
                      </a:rPr>
                      <a:pPr/>
                      <a:t>[CATEGORY NAME]</a:t>
                    </a:fld>
                    <a:r>
                      <a:rPr lang="en-US" baseline="0" dirty="0">
                        <a:solidFill>
                          <a:sysClr val="windowText" lastClr="000000"/>
                        </a:solidFill>
                      </a:rPr>
                      <a:t>
1,055,299.00 </a:t>
                    </a:r>
                    <a:r>
                      <a:rPr lang="en-US" baseline="0" dirty="0" smtClean="0">
                        <a:solidFill>
                          <a:sysClr val="windowText" lastClr="000000"/>
                        </a:solidFill>
                      </a:rPr>
                      <a:t>– 1.41%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1411-499F-A614-51F750CD8BDF}"/>
                </c:ext>
              </c:extLst>
            </c:dLbl>
            <c:dLbl>
              <c:idx val="3"/>
              <c:layout>
                <c:manualLayout>
                  <c:x val="-0.11617173477275414"/>
                  <c:y val="-0.16051473105503761"/>
                </c:manualLayout>
              </c:layout>
              <c:tx>
                <c:rich>
                  <a:bodyPr/>
                  <a:lstStyle/>
                  <a:p>
                    <a:fld id="{9E6F1332-E792-4E42-9E4C-15C58ED9CF1F}" type="CATEGORYNAME">
                      <a:rPr lang="en-US">
                        <a:solidFill>
                          <a:sysClr val="windowText" lastClr="000000"/>
                        </a:solidFill>
                      </a:rPr>
                      <a:pPr/>
                      <a:t>[CATEGORY NAME]</a:t>
                    </a:fld>
                    <a:r>
                      <a:rPr lang="en-US" baseline="0" dirty="0">
                        <a:solidFill>
                          <a:sysClr val="windowText" lastClr="000000"/>
                        </a:solidFill>
                      </a:rPr>
                      <a:t>
4,561,785.00 </a:t>
                    </a:r>
                    <a:r>
                      <a:rPr lang="en-US" baseline="0" dirty="0" smtClean="0">
                        <a:solidFill>
                          <a:sysClr val="windowText" lastClr="000000"/>
                        </a:solidFill>
                      </a:rPr>
                      <a:t>– 6.08%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1411-499F-A614-51F750CD8BDF}"/>
                </c:ext>
              </c:extLst>
            </c:dLbl>
            <c:dLbl>
              <c:idx val="4"/>
              <c:layout>
                <c:manualLayout>
                  <c:x val="-6.1571791690535352E-2"/>
                  <c:y val="-3.7997076087067011E-2"/>
                </c:manualLayout>
              </c:layout>
              <c:tx>
                <c:rich>
                  <a:bodyPr/>
                  <a:lstStyle/>
                  <a:p>
                    <a:fld id="{2286A9D0-64CE-4C2D-9736-8678F3A3879C}" type="CATEGORYNAME">
                      <a:rPr lang="en-US" sz="1200">
                        <a:solidFill>
                          <a:sysClr val="windowText" lastClr="000000"/>
                        </a:solidFill>
                      </a:rPr>
                      <a:pPr/>
                      <a:t>[CATEGORY NAME]</a:t>
                    </a:fld>
                    <a:r>
                      <a:rPr lang="en-US" sz="1200" baseline="0" dirty="0">
                        <a:solidFill>
                          <a:sysClr val="windowText" lastClr="000000"/>
                        </a:solidFill>
                      </a:rPr>
                      <a:t>
</a:t>
                    </a:r>
                    <a:r>
                      <a:rPr lang="en-US" sz="1200" baseline="0" dirty="0" smtClean="0">
                        <a:solidFill>
                          <a:sysClr val="windowText" lastClr="000000"/>
                        </a:solidFill>
                      </a:rPr>
                      <a:t>25,198,676.00 – 33.58%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264218292567081"/>
                      <c:h val="0.1241785698212281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1411-499F-A614-51F750CD8B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Sheet1!$A$4:$A$8</c:f>
              <c:strCache>
                <c:ptCount val="5"/>
                <c:pt idx="0">
                  <c:v>Paga dhe meditje</c:v>
                </c:pt>
                <c:pt idx="1">
                  <c:v>Mallra dhe sherbime</c:v>
                </c:pt>
                <c:pt idx="2">
                  <c:v>Sherbime komunale</c:v>
                </c:pt>
                <c:pt idx="3">
                  <c:v>Subvencione</c:v>
                </c:pt>
                <c:pt idx="4">
                  <c:v>Investime kapitale</c:v>
                </c:pt>
              </c:strCache>
            </c:strRef>
          </c:cat>
          <c:val>
            <c:numRef>
              <c:f>Sheet1!$C$4:$C$8</c:f>
              <c:numCache>
                <c:formatCode>#,##0.00</c:formatCode>
                <c:ptCount val="5"/>
                <c:pt idx="0">
                  <c:v>29989318</c:v>
                </c:pt>
                <c:pt idx="1">
                  <c:v>14240234</c:v>
                </c:pt>
                <c:pt idx="2">
                  <c:v>1055299</c:v>
                </c:pt>
                <c:pt idx="3">
                  <c:v>4561785</c:v>
                </c:pt>
                <c:pt idx="4">
                  <c:v>23798676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1411-499F-A614-51F750CD8BDF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04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D7D4-01B1-4E4A-BDBD-3BE491A07565}" type="datetimeFigureOut">
              <a:rPr lang="en-US" smtClean="0"/>
              <a:t>5/29/2025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4072-05C3-422C-9525-D6EC233C9B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165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D7D4-01B1-4E4A-BDBD-3BE491A07565}" type="datetimeFigureOut">
              <a:rPr lang="en-US" smtClean="0"/>
              <a:t>5/29/2025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4072-05C3-422C-9525-D6EC233C9B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285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D7D4-01B1-4E4A-BDBD-3BE491A07565}" type="datetimeFigureOut">
              <a:rPr lang="en-US" smtClean="0"/>
              <a:t>5/29/2025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4072-05C3-422C-9525-D6EC233C9B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893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D7D4-01B1-4E4A-BDBD-3BE491A07565}" type="datetimeFigureOut">
              <a:rPr lang="en-US" smtClean="0"/>
              <a:t>5/29/2025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B924072-05C3-422C-9525-D6EC233C9B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50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D7D4-01B1-4E4A-BDBD-3BE491A07565}" type="datetimeFigureOut">
              <a:rPr lang="en-US" smtClean="0"/>
              <a:t>5/29/2025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4072-05C3-422C-9525-D6EC233C9B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42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D7D4-01B1-4E4A-BDBD-3BE491A07565}" type="datetimeFigureOut">
              <a:rPr lang="en-US" smtClean="0"/>
              <a:t>5/29/2025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4072-05C3-422C-9525-D6EC233C9B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268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D7D4-01B1-4E4A-BDBD-3BE491A07565}" type="datetimeFigureOut">
              <a:rPr lang="en-US" smtClean="0"/>
              <a:t>5/29/2025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4072-05C3-422C-9525-D6EC233C9B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945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D7D4-01B1-4E4A-BDBD-3BE491A07565}" type="datetimeFigureOut">
              <a:rPr lang="en-US" smtClean="0"/>
              <a:t>5/29/2025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4072-05C3-422C-9525-D6EC233C9B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664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D7D4-01B1-4E4A-BDBD-3BE491A07565}" type="datetimeFigureOut">
              <a:rPr lang="en-US" smtClean="0"/>
              <a:t>5/29/2025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4072-05C3-422C-9525-D6EC233C9B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618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D7D4-01B1-4E4A-BDBD-3BE491A07565}" type="datetimeFigureOut">
              <a:rPr lang="en-US" smtClean="0"/>
              <a:t>5/29/2025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4072-05C3-422C-9525-D6EC233C9B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146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D7D4-01B1-4E4A-BDBD-3BE491A07565}" type="datetimeFigureOut">
              <a:rPr lang="en-US" smtClean="0"/>
              <a:t>5/29/2025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4072-05C3-422C-9525-D6EC233C9B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702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D7D4-01B1-4E4A-BDBD-3BE491A07565}" type="datetimeFigureOut">
              <a:rPr lang="en-US" smtClean="0"/>
              <a:t>5/29/2025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4072-05C3-422C-9525-D6EC233C9B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128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7D7D4-01B1-4E4A-BDBD-3BE491A07565}" type="datetimeFigureOut">
              <a:rPr lang="en-US" smtClean="0"/>
              <a:t>5/29/2025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24072-05C3-422C-9525-D6EC233C9B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113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  <p:sldLayoutId id="214748389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782306" y="-892296"/>
            <a:ext cx="12535374" cy="6470468"/>
            <a:chOff x="4096506" y="-892296"/>
            <a:chExt cx="12535374" cy="6470468"/>
          </a:xfrm>
          <a:blipFill dpi="0" rotWithShape="1">
            <a:blip r:embed="rId2">
              <a:alphaModFix amt="95000"/>
            </a:blip>
            <a:srcRect/>
            <a:stretch>
              <a:fillRect/>
            </a:stretch>
          </a:blipFill>
        </p:grpSpPr>
        <p:sp>
          <p:nvSpPr>
            <p:cNvPr id="4" name="Rectangle 3"/>
            <p:cNvSpPr/>
            <p:nvPr/>
          </p:nvSpPr>
          <p:spPr>
            <a:xfrm rot="2921668">
              <a:off x="6446636" y="-2432889"/>
              <a:ext cx="2648101" cy="572928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 rot="2921668">
              <a:off x="7550670" y="-1609942"/>
              <a:ext cx="2648101" cy="95564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 rot="2921668">
              <a:off x="10529614" y="-524093"/>
              <a:ext cx="2648101" cy="95564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80005" y="1882113"/>
            <a:ext cx="6075607" cy="343495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BUXHETI I KOMUNËS SË PRIZRENIT PËR VITIN 2026 </a:t>
            </a:r>
            <a:b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b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Sipas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Qarkorës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2026/01</a:t>
            </a:r>
            <a:b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en-US" sz="160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en-US" sz="160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en-US" sz="160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Maj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2025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15" y="243840"/>
            <a:ext cx="12192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4907280" y="3015615"/>
            <a:ext cx="2377440" cy="82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68173" y="431754"/>
            <a:ext cx="2978944" cy="1211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kern="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Komuna e Prizrenit</a:t>
            </a:r>
            <a:endParaRPr lang="en-US" sz="1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it-IT" kern="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Opština Prizren</a:t>
            </a:r>
            <a:endParaRPr lang="en-US" sz="1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it-IT" kern="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Prizren Belediyesi</a:t>
            </a:r>
            <a:endParaRPr lang="en-US" sz="1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46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698" y="331312"/>
            <a:ext cx="10633234" cy="1391208"/>
          </a:xfrm>
        </p:spPr>
        <p:txBody>
          <a:bodyPr>
            <a:normAutofit/>
          </a:bodyPr>
          <a:lstStyle/>
          <a:p>
            <a:r>
              <a:rPr lang="en-US" sz="4400" b="1" dirty="0" err="1" smtClean="0"/>
              <a:t>Buxheti</a:t>
            </a:r>
            <a:r>
              <a:rPr lang="en-US" sz="4400" b="1" dirty="0" smtClean="0"/>
              <a:t> i </a:t>
            </a:r>
            <a:r>
              <a:rPr lang="en-US" sz="4400" b="1" dirty="0" err="1" smtClean="0"/>
              <a:t>Komunës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së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Prizreni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përbëhet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nga</a:t>
            </a:r>
            <a:r>
              <a:rPr lang="en-US" sz="4400" b="1" dirty="0" smtClean="0"/>
              <a:t>: </a:t>
            </a:r>
            <a:endParaRPr lang="en-US" sz="4400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753058" y="1722520"/>
            <a:ext cx="8702566" cy="54098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32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ea typeface="+mj-ea"/>
                <a:cs typeface="+mj-cs"/>
              </a:rPr>
              <a:t>               </a:t>
            </a:r>
          </a:p>
          <a:p>
            <a:r>
              <a:rPr lang="en-US" sz="32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ea typeface="+mj-ea"/>
                <a:cs typeface="+mj-cs"/>
              </a:rPr>
              <a:t>                        </a:t>
            </a:r>
          </a:p>
          <a:p>
            <a:endParaRPr lang="en-US" dirty="0"/>
          </a:p>
          <a:p>
            <a:r>
              <a:rPr lang="en-US" dirty="0" err="1" smtClean="0">
                <a:solidFill>
                  <a:sysClr val="windowText" lastClr="000000"/>
                </a:solidFill>
              </a:rPr>
              <a:t>Granti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i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Përgjithshëm</a:t>
            </a:r>
            <a:r>
              <a:rPr lang="en-US" dirty="0" smtClean="0">
                <a:solidFill>
                  <a:sysClr val="windowText" lastClr="000000"/>
                </a:solidFill>
              </a:rPr>
              <a:t> – </a:t>
            </a:r>
            <a:r>
              <a:rPr lang="en-US" b="1" dirty="0" smtClean="0">
                <a:solidFill>
                  <a:sysClr val="windowText" lastClr="000000"/>
                </a:solidFill>
              </a:rPr>
              <a:t>31,387,250.00 €</a:t>
            </a:r>
            <a:endParaRPr lang="en-US" sz="1400" b="1" dirty="0" smtClean="0">
              <a:solidFill>
                <a:sysClr val="windowText" lastClr="000000"/>
              </a:solidFill>
            </a:endParaRPr>
          </a:p>
          <a:p>
            <a:r>
              <a:rPr lang="en-US" dirty="0" err="1" smtClean="0">
                <a:solidFill>
                  <a:sysClr val="windowText" lastClr="000000"/>
                </a:solidFill>
              </a:rPr>
              <a:t>Granti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i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Arsimit</a:t>
            </a:r>
            <a:r>
              <a:rPr lang="en-US" dirty="0" smtClean="0">
                <a:solidFill>
                  <a:sysClr val="windowText" lastClr="000000"/>
                </a:solidFill>
              </a:rPr>
              <a:t> – </a:t>
            </a:r>
            <a:r>
              <a:rPr lang="en-US" b="1" dirty="0" smtClean="0">
                <a:solidFill>
                  <a:sysClr val="windowText" lastClr="000000"/>
                </a:solidFill>
              </a:rPr>
              <a:t>22,967,574.00 €</a:t>
            </a:r>
            <a:endParaRPr lang="en-US" sz="1400" b="1" dirty="0">
              <a:solidFill>
                <a:sysClr val="windowText" lastClr="000000"/>
              </a:solidFill>
            </a:endParaRPr>
          </a:p>
          <a:p>
            <a:r>
              <a:rPr lang="en-US" dirty="0" err="1" smtClean="0">
                <a:solidFill>
                  <a:sysClr val="windowText" lastClr="000000"/>
                </a:solidFill>
              </a:rPr>
              <a:t>Granti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i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Shëndetësisë</a:t>
            </a:r>
            <a:r>
              <a:rPr lang="en-US" dirty="0" smtClean="0">
                <a:solidFill>
                  <a:sysClr val="windowText" lastClr="000000"/>
                </a:solidFill>
              </a:rPr>
              <a:t> – </a:t>
            </a:r>
            <a:r>
              <a:rPr lang="en-US" b="1" dirty="0" smtClean="0">
                <a:solidFill>
                  <a:sysClr val="windowText" lastClr="000000"/>
                </a:solidFill>
              </a:rPr>
              <a:t>6,904,266.00 €</a:t>
            </a:r>
            <a:endParaRPr lang="en-US" sz="1400" b="1" dirty="0">
              <a:solidFill>
                <a:sysClr val="windowText" lastClr="000000"/>
              </a:solidFill>
            </a:endParaRPr>
          </a:p>
          <a:p>
            <a:r>
              <a:rPr lang="en-US" dirty="0" err="1" smtClean="0">
                <a:solidFill>
                  <a:sysClr val="windowText" lastClr="000000"/>
                </a:solidFill>
              </a:rPr>
              <a:t>Financimi</a:t>
            </a:r>
            <a:r>
              <a:rPr lang="en-US" dirty="0" smtClean="0">
                <a:solidFill>
                  <a:sysClr val="windowText" lastClr="000000"/>
                </a:solidFill>
              </a:rPr>
              <a:t> për </a:t>
            </a:r>
            <a:r>
              <a:rPr lang="en-US" dirty="0" err="1" smtClean="0">
                <a:solidFill>
                  <a:sysClr val="windowText" lastClr="000000"/>
                </a:solidFill>
              </a:rPr>
              <a:t>Qendrën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kulturore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Zym</a:t>
            </a:r>
            <a:r>
              <a:rPr lang="en-US" dirty="0" smtClean="0">
                <a:solidFill>
                  <a:sysClr val="windowText" lastClr="000000"/>
                </a:solidFill>
              </a:rPr>
              <a:t> – </a:t>
            </a:r>
            <a:r>
              <a:rPr lang="en-US" b="1" dirty="0" smtClean="0">
                <a:solidFill>
                  <a:sysClr val="windowText" lastClr="000000"/>
                </a:solidFill>
              </a:rPr>
              <a:t>59,802.00 €</a:t>
            </a:r>
            <a:endParaRPr lang="en-US" sz="1400" b="1" dirty="0">
              <a:solidFill>
                <a:sysClr val="windowText" lastClr="000000"/>
              </a:solidFill>
            </a:endParaRPr>
          </a:p>
          <a:p>
            <a:r>
              <a:rPr lang="en-US" dirty="0" err="1" smtClean="0">
                <a:solidFill>
                  <a:sysClr val="windowText" lastClr="000000"/>
                </a:solidFill>
              </a:rPr>
              <a:t>Shërbimet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Rezidenciale</a:t>
            </a:r>
            <a:r>
              <a:rPr lang="en-US" dirty="0" smtClean="0">
                <a:solidFill>
                  <a:sysClr val="windowText" lastClr="000000"/>
                </a:solidFill>
              </a:rPr>
              <a:t> – </a:t>
            </a:r>
            <a:r>
              <a:rPr lang="en-US" b="1" dirty="0" smtClean="0">
                <a:solidFill>
                  <a:sysClr val="windowText" lastClr="000000"/>
                </a:solidFill>
              </a:rPr>
              <a:t>630,000,00 €</a:t>
            </a:r>
            <a:endParaRPr lang="en-US" sz="1400" b="1" dirty="0" smtClean="0">
              <a:solidFill>
                <a:sysClr val="windowText" lastClr="000000"/>
              </a:solidFill>
            </a:endParaRPr>
          </a:p>
          <a:p>
            <a:r>
              <a:rPr lang="en-US" dirty="0" err="1">
                <a:solidFill>
                  <a:sysClr val="windowText" lastClr="000000"/>
                </a:solidFill>
              </a:rPr>
              <a:t>Financimi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i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T</a:t>
            </a:r>
            <a:r>
              <a:rPr lang="en-US" dirty="0" err="1" smtClean="0">
                <a:solidFill>
                  <a:sysClr val="windowText" lastClr="000000"/>
                </a:solidFill>
              </a:rPr>
              <a:t>eatrit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>
                <a:solidFill>
                  <a:sysClr val="windowText" lastClr="000000"/>
                </a:solidFill>
              </a:rPr>
              <a:t>– </a:t>
            </a:r>
            <a:r>
              <a:rPr lang="en-US" b="1" dirty="0" smtClean="0">
                <a:solidFill>
                  <a:sysClr val="windowText" lastClr="000000"/>
                </a:solidFill>
              </a:rPr>
              <a:t>330,553.00 € </a:t>
            </a:r>
            <a:endParaRPr lang="en-US" b="1" dirty="0">
              <a:solidFill>
                <a:sysClr val="windowText" lastClr="000000"/>
              </a:solidFill>
            </a:endParaRPr>
          </a:p>
          <a:p>
            <a:r>
              <a:rPr lang="en-US" dirty="0" err="1" smtClean="0">
                <a:solidFill>
                  <a:sysClr val="windowText" lastClr="000000"/>
                </a:solidFill>
              </a:rPr>
              <a:t>Të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H</a:t>
            </a:r>
            <a:r>
              <a:rPr lang="en-US" dirty="0" err="1" smtClean="0">
                <a:solidFill>
                  <a:sysClr val="windowText" lastClr="000000"/>
                </a:solidFill>
              </a:rPr>
              <a:t>yrat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V</a:t>
            </a:r>
            <a:r>
              <a:rPr lang="en-US" dirty="0" err="1" smtClean="0">
                <a:solidFill>
                  <a:sysClr val="windowText" lastClr="000000"/>
                </a:solidFill>
              </a:rPr>
              <a:t>etanake</a:t>
            </a:r>
            <a:r>
              <a:rPr lang="en-US" dirty="0" smtClean="0">
                <a:solidFill>
                  <a:sysClr val="windowText" lastClr="000000"/>
                </a:solidFill>
              </a:rPr>
              <a:t> – </a:t>
            </a:r>
            <a:r>
              <a:rPr lang="en-US" b="1" dirty="0" smtClean="0">
                <a:solidFill>
                  <a:sysClr val="windowText" lastClr="000000"/>
                </a:solidFill>
              </a:rPr>
              <a:t>11,365,867 € </a:t>
            </a:r>
          </a:p>
          <a:p>
            <a:r>
              <a:rPr lang="en-US" dirty="0" err="1" smtClean="0">
                <a:solidFill>
                  <a:sysClr val="windowText" lastClr="000000"/>
                </a:solidFill>
              </a:rPr>
              <a:t>Financim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nga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Huamarrja</a:t>
            </a:r>
            <a:r>
              <a:rPr lang="en-US" dirty="0" smtClean="0">
                <a:solidFill>
                  <a:sysClr val="windowText" lastClr="000000"/>
                </a:solidFill>
              </a:rPr>
              <a:t> – </a:t>
            </a:r>
            <a:r>
              <a:rPr lang="en-US" b="1" dirty="0" smtClean="0">
                <a:solidFill>
                  <a:sysClr val="windowText" lastClr="000000"/>
                </a:solidFill>
              </a:rPr>
              <a:t>1,400,000.00 €</a:t>
            </a:r>
            <a:endParaRPr lang="en-US" sz="1400" b="1" dirty="0">
              <a:solidFill>
                <a:sysClr val="windowText" lastClr="000000"/>
              </a:solidFill>
            </a:endParaRPr>
          </a:p>
          <a:p>
            <a:r>
              <a:rPr lang="en-US" sz="2800" b="1" i="1" dirty="0" smtClean="0">
                <a:solidFill>
                  <a:sysClr val="windowText" lastClr="000000"/>
                </a:solidFill>
              </a:rPr>
              <a:t>Total </a:t>
            </a:r>
            <a:r>
              <a:rPr lang="en-US" sz="2800" b="1" i="1" dirty="0" err="1" smtClean="0">
                <a:solidFill>
                  <a:sysClr val="windowText" lastClr="000000"/>
                </a:solidFill>
              </a:rPr>
              <a:t>Buxheti</a:t>
            </a:r>
            <a:r>
              <a:rPr lang="en-US" sz="2800" b="1" i="1" dirty="0" smtClean="0">
                <a:solidFill>
                  <a:sysClr val="windowText" lastClr="000000"/>
                </a:solidFill>
              </a:rPr>
              <a:t> – 75,045,312.00 </a:t>
            </a:r>
            <a:r>
              <a:rPr lang="en-US" sz="2800" b="1" i="1" dirty="0">
                <a:solidFill>
                  <a:sysClr val="windowText" lastClr="000000"/>
                </a:solidFill>
              </a:rPr>
              <a:t>€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07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920022"/>
              </p:ext>
            </p:extLst>
          </p:nvPr>
        </p:nvGraphicFramePr>
        <p:xfrm>
          <a:off x="2786062" y="1052512"/>
          <a:ext cx="7703262" cy="5358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65468" y="355002"/>
            <a:ext cx="9843247" cy="882127"/>
          </a:xfrm>
        </p:spPr>
        <p:txBody>
          <a:bodyPr>
            <a:noAutofit/>
          </a:bodyPr>
          <a:lstStyle/>
          <a:p>
            <a:r>
              <a:rPr lang="en-US" sz="3200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Buxheti</a:t>
            </a:r>
            <a:r>
              <a:rPr lang="en-US" sz="32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3200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sipas</a:t>
            </a:r>
            <a:r>
              <a:rPr lang="en-US" sz="32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3200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burimeve</a:t>
            </a:r>
            <a:r>
              <a:rPr lang="en-US" sz="32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 – </a:t>
            </a:r>
            <a:r>
              <a:rPr lang="en-US" sz="3200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Qarkorës</a:t>
            </a:r>
            <a:r>
              <a:rPr lang="en-US" sz="32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32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2026/01</a:t>
            </a:r>
          </a:p>
        </p:txBody>
      </p:sp>
    </p:spTree>
    <p:extLst>
      <p:ext uri="{BB962C8B-B14F-4D97-AF65-F5344CB8AC3E}">
        <p14:creationId xmlns:p14="http://schemas.microsoft.com/office/powerpoint/2010/main" val="199668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9696" y="71890"/>
            <a:ext cx="12192000" cy="1796143"/>
          </a:xfrm>
          <a:prstGeom prst="rect">
            <a:avLst/>
          </a:prstGeom>
          <a:blipFill>
            <a:blip r:embed="rId2">
              <a:alphaModFix amt="40000"/>
            </a:blip>
            <a:srcRect/>
            <a:stretch>
              <a:fillRect l="-17101" t="-51380" r="-17711" b="-46035"/>
            </a:stretch>
          </a:blip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Title 9"/>
          <p:cNvSpPr>
            <a:spLocks noGrp="1"/>
          </p:cNvSpPr>
          <p:nvPr>
            <p:ph type="title"/>
          </p:nvPr>
        </p:nvSpPr>
        <p:spPr>
          <a:xfrm>
            <a:off x="948021" y="614074"/>
            <a:ext cx="10524556" cy="1167768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KRAHASIMI I </a:t>
            </a:r>
            <a:r>
              <a:rPr lang="en-US" sz="28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BUXHETIT</a:t>
            </a:r>
            <a:r>
              <a:rPr lang="en-US" sz="32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 TË KOMUNËS PËR VITET 2026 ME VITIN 2025 </a:t>
            </a:r>
            <a:endParaRPr lang="en-US" sz="320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48021" y="2204357"/>
            <a:ext cx="6522299" cy="742950"/>
          </a:xfrm>
          <a:prstGeom prst="rect">
            <a:avLst/>
          </a:prstGeom>
          <a:ln>
            <a:noFill/>
          </a:ln>
          <a:effectLst>
            <a:outerShdw blurRad="50800" dist="114300" dir="5400000" sx="99000" sy="99000" algn="ctr" rotWithShape="0">
              <a:srgbClr val="000000">
                <a:alpha val="55000"/>
              </a:srgbClr>
            </a:outerShdw>
          </a:effectLst>
          <a:scene3d>
            <a:camera prst="perspectiveRelaxed"/>
            <a:lightRig rig="threePt" dir="t"/>
          </a:scene3d>
          <a:sp3d extrusionH="285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74541" y="3024866"/>
            <a:ext cx="4015865" cy="7429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88900" dist="114300" dir="5280000" algn="ctr" rotWithShape="0">
              <a:srgbClr val="000000">
                <a:alpha val="57000"/>
              </a:srgbClr>
            </a:outerShdw>
          </a:effectLst>
          <a:scene3d>
            <a:camera prst="perspectiveRelaxed"/>
            <a:lightRig rig="threePt" dir="t"/>
          </a:scene3d>
          <a:sp3d extrusionH="285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1053899" y="2411927"/>
            <a:ext cx="3318404" cy="32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kern="1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BUXHETI 2026    </a:t>
            </a:r>
            <a:r>
              <a:rPr lang="en-US" sz="1600" kern="1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75,045,312.00 </a:t>
            </a:r>
            <a:r>
              <a:rPr lang="en-US" sz="1600" kern="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€</a:t>
            </a:r>
            <a:endParaRPr lang="en-US" sz="16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05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948021" y="3232436"/>
            <a:ext cx="3340200" cy="32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kern="1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BUXHETI 2025    </a:t>
            </a:r>
            <a:r>
              <a:rPr lang="en-US" sz="1600" kern="1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70,352,476.00 €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7576196" y="2587337"/>
            <a:ext cx="2463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b="1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4,692,836.00 </a:t>
            </a:r>
            <a:r>
              <a:rPr lang="en-US" sz="1400" kern="1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€ </a:t>
            </a:r>
            <a:r>
              <a:rPr lang="en-US" sz="1400" b="1" kern="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 2025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7576198" y="3335360"/>
            <a:ext cx="1242060" cy="249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ight Arrow 20"/>
          <p:cNvSpPr/>
          <p:nvPr/>
        </p:nvSpPr>
        <p:spPr>
          <a:xfrm rot="16200000">
            <a:off x="9350092" y="2667485"/>
            <a:ext cx="410270" cy="144503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874541" y="4689343"/>
            <a:ext cx="9336448" cy="1384995"/>
          </a:xfrm>
          <a:prstGeom prst="rect">
            <a:avLst/>
          </a:prstGeom>
          <a:noFill/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dirty="0" err="1"/>
              <a:t>Buxheti</a:t>
            </a:r>
            <a:r>
              <a:rPr lang="en-US" dirty="0"/>
              <a:t> i </a:t>
            </a:r>
            <a:r>
              <a:rPr lang="en-US" dirty="0" err="1"/>
              <a:t>vitit</a:t>
            </a:r>
            <a:r>
              <a:rPr lang="en-US" dirty="0"/>
              <a:t> </a:t>
            </a:r>
            <a:r>
              <a:rPr lang="en-US" dirty="0" smtClean="0"/>
              <a:t>2026 </a:t>
            </a:r>
            <a:r>
              <a:rPr lang="en-US" dirty="0" err="1"/>
              <a:t>është</a:t>
            </a:r>
            <a:r>
              <a:rPr lang="en-US" dirty="0"/>
              <a:t> </a:t>
            </a:r>
            <a:r>
              <a:rPr lang="en-US" dirty="0" err="1"/>
              <a:t>më</a:t>
            </a:r>
            <a:r>
              <a:rPr lang="en-US" dirty="0"/>
              <a:t> i </a:t>
            </a:r>
            <a:r>
              <a:rPr lang="en-US" dirty="0" err="1"/>
              <a:t>lartë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raport</a:t>
            </a:r>
            <a:r>
              <a:rPr lang="en-US" dirty="0"/>
              <a:t> me </a:t>
            </a:r>
            <a:r>
              <a:rPr lang="en-US" dirty="0" err="1"/>
              <a:t>atë</a:t>
            </a:r>
            <a:r>
              <a:rPr lang="en-US" dirty="0"/>
              <a:t> të </a:t>
            </a:r>
            <a:r>
              <a:rPr lang="en-US" dirty="0" err="1"/>
              <a:t>vitit</a:t>
            </a:r>
            <a:r>
              <a:rPr lang="en-US" dirty="0"/>
              <a:t> </a:t>
            </a:r>
            <a:r>
              <a:rPr lang="en-US" dirty="0" smtClean="0"/>
              <a:t>2025 </a:t>
            </a:r>
            <a:r>
              <a:rPr lang="en-US" dirty="0"/>
              <a:t>për </a:t>
            </a:r>
            <a:r>
              <a:rPr lang="en-US" dirty="0" smtClean="0"/>
              <a:t>4,692,836.00 </a:t>
            </a:r>
            <a:r>
              <a:rPr lang="en-US" kern="1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€ </a:t>
            </a:r>
            <a:r>
              <a:rPr lang="en-US" kern="1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ose</a:t>
            </a:r>
            <a:r>
              <a:rPr lang="en-US" kern="1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6.67%</a:t>
            </a:r>
          </a:p>
          <a:p>
            <a:pPr algn="just"/>
            <a:endParaRPr lang="en-US" kern="10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b="1" kern="100" dirty="0" err="1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Sqarim</a:t>
            </a:r>
            <a:r>
              <a:rPr lang="en-US" sz="1600" b="1" kern="100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1400" kern="100" dirty="0" err="1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Kjo</a:t>
            </a:r>
            <a:r>
              <a:rPr lang="en-US" sz="1400" kern="100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rrijtje</a:t>
            </a:r>
            <a:r>
              <a:rPr lang="en-US" sz="1400" kern="100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en-US" sz="1400" kern="100" dirty="0" err="1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zvoglim</a:t>
            </a:r>
            <a:r>
              <a:rPr lang="en-US" sz="1400" kern="100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) i </a:t>
            </a:r>
            <a:r>
              <a:rPr lang="en-US" sz="1400" kern="100" dirty="0" err="1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buxhetit</a:t>
            </a:r>
            <a:r>
              <a:rPr lang="en-US" sz="1400" kern="100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për </a:t>
            </a:r>
            <a:r>
              <a:rPr lang="en-US" sz="1400" kern="100" dirty="0" err="1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vitin</a:t>
            </a:r>
            <a:r>
              <a:rPr lang="en-US" sz="1400" kern="100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2026 </a:t>
            </a:r>
            <a:r>
              <a:rPr lang="en-US" sz="1400" kern="100" dirty="0" err="1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është</a:t>
            </a:r>
            <a:r>
              <a:rPr lang="en-US" sz="1400" kern="100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ndiku</a:t>
            </a:r>
            <a:r>
              <a:rPr lang="en-US" sz="1400" kern="100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negativisht</a:t>
            </a:r>
            <a:r>
              <a:rPr lang="en-US" sz="1400" kern="100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nga</a:t>
            </a:r>
            <a:r>
              <a:rPr lang="en-US" sz="1400" kern="100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regjistrimi</a:t>
            </a:r>
            <a:r>
              <a:rPr lang="en-US" sz="1400" kern="100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i </a:t>
            </a:r>
            <a:r>
              <a:rPr lang="en-US" sz="1400" kern="100" dirty="0" err="1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popullsis</a:t>
            </a:r>
            <a:r>
              <a:rPr lang="en-US" sz="1400" kern="100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në</a:t>
            </a:r>
            <a:r>
              <a:rPr lang="en-US" sz="1400" kern="100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vitin</a:t>
            </a:r>
            <a:r>
              <a:rPr lang="en-US" sz="1400" kern="100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2024, </a:t>
            </a:r>
            <a:r>
              <a:rPr lang="en-US" sz="1400" kern="100" dirty="0" err="1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ku</a:t>
            </a:r>
            <a:r>
              <a:rPr lang="en-US" sz="1400" kern="100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Prizreni</a:t>
            </a:r>
            <a:r>
              <a:rPr lang="en-US" sz="1400" kern="100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ka</a:t>
            </a:r>
            <a:r>
              <a:rPr lang="en-US" sz="1400" kern="100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30,535 </a:t>
            </a:r>
            <a:r>
              <a:rPr lang="en-US" sz="1400" kern="100" dirty="0" err="1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Banore</a:t>
            </a:r>
            <a:r>
              <a:rPr lang="en-US" sz="1400" kern="100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më</a:t>
            </a:r>
            <a:r>
              <a:rPr lang="en-US" sz="1400" kern="100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pake</a:t>
            </a:r>
            <a:r>
              <a:rPr lang="en-US" sz="1400" kern="100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5431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25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75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1" grpId="0" animBg="1"/>
      <p:bldP spid="14" grpId="0" animBg="1"/>
      <p:bldP spid="15" grpId="0"/>
      <p:bldP spid="16" grpId="0"/>
      <p:bldP spid="18" grpId="0"/>
      <p:bldP spid="20" grpId="0"/>
      <p:bldP spid="21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238409" y="2019877"/>
            <a:ext cx="830857" cy="28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kern="1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PAGAT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Drawing 0" descr="33dc647b-22bd-4c24-b39a-2762504647e4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842" y="1911198"/>
            <a:ext cx="608939" cy="5336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83317" y="1989473"/>
            <a:ext cx="4453122" cy="33928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12000">
                <a:schemeClr val="accent2">
                  <a:lumMod val="0"/>
                  <a:lumOff val="100000"/>
                </a:schemeClr>
              </a:gs>
              <a:gs pos="93000">
                <a:schemeClr val="accent2"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383317" y="1989473"/>
            <a:ext cx="1248988" cy="338962"/>
          </a:xfrm>
          <a:prstGeom prst="rect">
            <a:avLst/>
          </a:prstGeom>
          <a:gradFill flip="none" rotWithShape="1">
            <a:gsLst>
              <a:gs pos="10000">
                <a:schemeClr val="bg1">
                  <a:lumMod val="95000"/>
                </a:schemeClr>
              </a:gs>
              <a:gs pos="63000">
                <a:schemeClr val="accent1">
                  <a:lumMod val="75000"/>
                </a:schemeClr>
              </a:gs>
            </a:gsLst>
            <a:lin ang="5400000" scaled="0"/>
            <a:tileRect/>
          </a:gradFill>
          <a:ln>
            <a:noFill/>
          </a:ln>
          <a:effectLst>
            <a:glow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B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4632305" y="2019877"/>
            <a:ext cx="1432164" cy="28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 kern="1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29,989,318 </a:t>
            </a:r>
            <a:r>
              <a:rPr lang="en-US" sz="1600" kern="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€</a:t>
            </a:r>
            <a:endParaRPr lang="en-US" sz="16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6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7836439" y="2014842"/>
            <a:ext cx="961534" cy="28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kern="1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39.96 %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180570" y="2741837"/>
            <a:ext cx="1027814" cy="28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kern="1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MALLRA &amp; SHËRBIME</a:t>
            </a:r>
            <a:endParaRPr lang="en-US" sz="105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83317" y="2763120"/>
            <a:ext cx="4453122" cy="33928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12000">
                <a:schemeClr val="accent2">
                  <a:lumMod val="0"/>
                  <a:lumOff val="100000"/>
                </a:schemeClr>
              </a:gs>
              <a:gs pos="93000">
                <a:schemeClr val="accent2"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7803551" y="2784534"/>
            <a:ext cx="961534" cy="28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kern="1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18.98 %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Drawing 0" descr="7999a9a8-e1c7-4fe9-8af6-b6b86ef5e3e6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311" y="2709286"/>
            <a:ext cx="594470" cy="514959"/>
          </a:xfrm>
          <a:prstGeom prst="rect">
            <a:avLst/>
          </a:prstGeom>
        </p:spPr>
      </p:pic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4103887" y="2798544"/>
            <a:ext cx="1439204" cy="28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 kern="1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14,240,234 </a:t>
            </a:r>
            <a:r>
              <a:rPr lang="en-US" sz="1600" kern="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€</a:t>
            </a:r>
            <a:endParaRPr lang="en-US" sz="16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600" b="1" kern="1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350350" y="3545064"/>
            <a:ext cx="4453122" cy="33928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12000">
                <a:schemeClr val="accent2">
                  <a:lumMod val="0"/>
                  <a:lumOff val="100000"/>
                </a:schemeClr>
              </a:gs>
              <a:gs pos="93000">
                <a:schemeClr val="accent2"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Drawing 0" descr="f5f838b4-f357-4ba8-8dba-a4b0f2c1aacb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365" y="3488708"/>
            <a:ext cx="613971" cy="457315"/>
          </a:xfrm>
          <a:prstGeom prst="rect">
            <a:avLst/>
          </a:prstGeom>
        </p:spPr>
      </p:pic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3433929" y="3579906"/>
            <a:ext cx="1347783" cy="28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 kern="1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1,055,299 </a:t>
            </a:r>
            <a:r>
              <a:rPr lang="en-US" sz="1600" kern="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€</a:t>
            </a:r>
            <a:endParaRPr lang="en-US" sz="16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600" b="1" kern="1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2180570" y="3548399"/>
            <a:ext cx="1140874" cy="28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kern="1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SHPENZIMET KOMUNALE</a:t>
            </a:r>
            <a:endParaRPr lang="en-US" sz="1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7770584" y="3536302"/>
            <a:ext cx="961534" cy="28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kern="1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1.41 %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354383" y="4297739"/>
            <a:ext cx="4453122" cy="33928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12000">
                <a:schemeClr val="accent2">
                  <a:lumMod val="0"/>
                  <a:lumOff val="100000"/>
                </a:schemeClr>
              </a:gs>
              <a:gs pos="93000">
                <a:schemeClr val="accent2"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3596966" y="4332349"/>
            <a:ext cx="1290344" cy="28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 kern="1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4,561,785 </a:t>
            </a:r>
            <a:r>
              <a:rPr lang="en-US" sz="1600" kern="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€</a:t>
            </a:r>
            <a:endParaRPr lang="en-US" sz="16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600" b="1" kern="1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7786831" y="4332349"/>
            <a:ext cx="820622" cy="28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kern="1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6.08 %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2182322" y="4332349"/>
            <a:ext cx="1224402" cy="28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kern="1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SUBVENCIONE</a:t>
            </a:r>
            <a:endParaRPr lang="en-US" sz="1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4" name="Drawing 0" descr="e31b1dfb-ad57-4917-a72d-c59af047f179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420" y="4170603"/>
            <a:ext cx="703928" cy="488607"/>
          </a:xfrm>
          <a:prstGeom prst="rect">
            <a:avLst/>
          </a:prstGeom>
        </p:spPr>
      </p:pic>
      <p:graphicFrame>
        <p:nvGraphicFramePr>
          <p:cNvPr id="35" name="Chart 34"/>
          <p:cNvGraphicFramePr/>
          <p:nvPr>
            <p:extLst>
              <p:ext uri="{D42A27DB-BD31-4B8C-83A1-F6EECF244321}">
                <p14:modId xmlns:p14="http://schemas.microsoft.com/office/powerpoint/2010/main" val="3521550627"/>
              </p:ext>
            </p:extLst>
          </p:nvPr>
        </p:nvGraphicFramePr>
        <p:xfrm>
          <a:off x="4059343" y="4657848"/>
          <a:ext cx="4765198" cy="909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6" name="Rectangle 35"/>
          <p:cNvSpPr/>
          <p:nvPr/>
        </p:nvSpPr>
        <p:spPr>
          <a:xfrm>
            <a:off x="3350429" y="4982718"/>
            <a:ext cx="4453122" cy="33928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12000">
                <a:schemeClr val="accent2">
                  <a:lumMod val="0"/>
                  <a:lumOff val="100000"/>
                </a:schemeClr>
              </a:gs>
              <a:gs pos="93000">
                <a:schemeClr val="accent2"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4363930" y="5032665"/>
            <a:ext cx="1375749" cy="28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 kern="1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25,198,676 </a:t>
            </a:r>
            <a:r>
              <a:rPr lang="en-US" sz="1600" kern="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€</a:t>
            </a:r>
            <a:endParaRPr lang="en-US" sz="16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600" b="1" kern="1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9" name="Drawing 0" descr="ae11bc74-ca48-48b9-b660-e8f4f5bc50ed.pn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120" y="4909389"/>
            <a:ext cx="598245" cy="466648"/>
          </a:xfrm>
          <a:prstGeom prst="rect">
            <a:avLst/>
          </a:prstGeom>
        </p:spPr>
      </p:pic>
      <p:sp>
        <p:nvSpPr>
          <p:cNvPr id="40" name="Text Box 2"/>
          <p:cNvSpPr txBox="1">
            <a:spLocks noChangeArrowheads="1"/>
          </p:cNvSpPr>
          <p:nvPr/>
        </p:nvSpPr>
        <p:spPr bwMode="auto">
          <a:xfrm>
            <a:off x="2180570" y="4990702"/>
            <a:ext cx="1224402" cy="400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kern="1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SHPENZIMET</a:t>
            </a:r>
            <a:r>
              <a:rPr lang="en-US" sz="1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KAPITALE</a:t>
            </a:r>
            <a:endParaRPr lang="en-US" sz="1400" kern="1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 Box 2"/>
          <p:cNvSpPr txBox="1">
            <a:spLocks noChangeArrowheads="1"/>
          </p:cNvSpPr>
          <p:nvPr/>
        </p:nvSpPr>
        <p:spPr bwMode="auto">
          <a:xfrm>
            <a:off x="7803552" y="5004470"/>
            <a:ext cx="952125" cy="28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kern="1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33.58 %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Text Box 2"/>
          <p:cNvSpPr txBox="1">
            <a:spLocks noChangeArrowheads="1"/>
          </p:cNvSpPr>
          <p:nvPr/>
        </p:nvSpPr>
        <p:spPr bwMode="auto">
          <a:xfrm>
            <a:off x="2232716" y="5731881"/>
            <a:ext cx="1224402" cy="400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400" kern="1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383317" y="2760711"/>
            <a:ext cx="720570" cy="338962"/>
          </a:xfrm>
          <a:prstGeom prst="rect">
            <a:avLst/>
          </a:prstGeom>
          <a:gradFill flip="none" rotWithShape="1">
            <a:gsLst>
              <a:gs pos="10000">
                <a:schemeClr val="bg1">
                  <a:lumMod val="95000"/>
                </a:schemeClr>
              </a:gs>
              <a:gs pos="63000">
                <a:schemeClr val="accent1">
                  <a:lumMod val="75000"/>
                </a:schemeClr>
              </a:gs>
            </a:gsLst>
            <a:lin ang="5400000" scaled="0"/>
            <a:tileRect/>
          </a:gradFill>
          <a:ln>
            <a:noFill/>
          </a:ln>
          <a:effectLst>
            <a:glow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B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3350350" y="3544800"/>
            <a:ext cx="104682" cy="338962"/>
          </a:xfrm>
          <a:prstGeom prst="rect">
            <a:avLst/>
          </a:prstGeom>
          <a:gradFill flip="none" rotWithShape="1">
            <a:gsLst>
              <a:gs pos="10000">
                <a:schemeClr val="bg1">
                  <a:lumMod val="95000"/>
                </a:schemeClr>
              </a:gs>
              <a:gs pos="63000">
                <a:schemeClr val="accent1">
                  <a:lumMod val="75000"/>
                </a:schemeClr>
              </a:gs>
            </a:gsLst>
            <a:lin ang="5400000" scaled="0"/>
            <a:tileRect/>
          </a:gradFill>
          <a:ln>
            <a:noFill/>
          </a:ln>
          <a:effectLst>
            <a:glow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B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3356094" y="4297201"/>
            <a:ext cx="272584" cy="338962"/>
          </a:xfrm>
          <a:prstGeom prst="rect">
            <a:avLst/>
          </a:prstGeom>
          <a:gradFill flip="none" rotWithShape="1">
            <a:gsLst>
              <a:gs pos="10000">
                <a:schemeClr val="bg1">
                  <a:lumMod val="95000"/>
                </a:schemeClr>
              </a:gs>
              <a:gs pos="63000">
                <a:schemeClr val="accent1">
                  <a:lumMod val="75000"/>
                </a:schemeClr>
              </a:gs>
            </a:gsLst>
            <a:lin ang="5400000" scaled="0"/>
            <a:tileRect/>
          </a:gradFill>
          <a:ln>
            <a:noFill/>
          </a:ln>
          <a:effectLst>
            <a:glow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B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3350350" y="4982586"/>
            <a:ext cx="988412" cy="338962"/>
          </a:xfrm>
          <a:prstGeom prst="rect">
            <a:avLst/>
          </a:prstGeom>
          <a:gradFill flip="none" rotWithShape="1">
            <a:gsLst>
              <a:gs pos="10000">
                <a:schemeClr val="bg1">
                  <a:lumMod val="95000"/>
                </a:schemeClr>
              </a:gs>
              <a:gs pos="63000">
                <a:schemeClr val="accent1">
                  <a:lumMod val="75000"/>
                </a:schemeClr>
              </a:gs>
            </a:gsLst>
            <a:lin ang="5400000" scaled="0"/>
            <a:tileRect/>
          </a:gradFill>
          <a:ln>
            <a:noFill/>
          </a:ln>
          <a:effectLst>
            <a:glow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B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-22714" y="5931"/>
            <a:ext cx="12214714" cy="1733062"/>
          </a:xfrm>
          <a:prstGeom prst="rect">
            <a:avLst/>
          </a:prstGeom>
          <a:blipFill dpi="0" rotWithShape="1">
            <a:blip r:embed="rId8">
              <a:alphaModFix amt="55000"/>
            </a:blip>
            <a:srcRect/>
            <a:stretch>
              <a:fillRect l="-67" t="-106341" r="65" b="-27055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7" name="Title 9"/>
          <p:cNvSpPr>
            <a:spLocks noGrp="1"/>
          </p:cNvSpPr>
          <p:nvPr>
            <p:ph type="title"/>
          </p:nvPr>
        </p:nvSpPr>
        <p:spPr>
          <a:xfrm>
            <a:off x="667022" y="172084"/>
            <a:ext cx="10524556" cy="1453491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BUXHETI I VLERËSUAR  PËR VITIN 2026 (</a:t>
            </a:r>
            <a:r>
              <a:rPr lang="en-US" dirty="0" err="1" smtClean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sipas</a:t>
            </a:r>
            <a:r>
              <a:rPr lang="en-US" dirty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kategorive</a:t>
            </a:r>
            <a:r>
              <a:rPr lang="en-US" dirty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)</a:t>
            </a:r>
          </a:p>
        </p:txBody>
      </p:sp>
      <p:pic>
        <p:nvPicPr>
          <p:cNvPr id="58" name="Drawing 0" descr="c20807e3-0edf-45f8-a006-1aeb7ea20794.pn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525" y="5656830"/>
            <a:ext cx="694055" cy="699770"/>
          </a:xfrm>
          <a:prstGeom prst="rect">
            <a:avLst/>
          </a:prstGeom>
        </p:spPr>
      </p:pic>
      <p:sp>
        <p:nvSpPr>
          <p:cNvPr id="60" name="Rectangle 59"/>
          <p:cNvSpPr/>
          <p:nvPr/>
        </p:nvSpPr>
        <p:spPr>
          <a:xfrm rot="16200000">
            <a:off x="9027315" y="4143038"/>
            <a:ext cx="4168971" cy="33928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12000">
                <a:schemeClr val="accent2">
                  <a:lumMod val="0"/>
                  <a:lumOff val="100000"/>
                </a:schemeClr>
              </a:gs>
              <a:gs pos="93000">
                <a:schemeClr val="accent2">
                  <a:lumMod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 Box 2"/>
          <p:cNvSpPr txBox="1">
            <a:spLocks noChangeArrowheads="1"/>
          </p:cNvSpPr>
          <p:nvPr/>
        </p:nvSpPr>
        <p:spPr bwMode="auto">
          <a:xfrm>
            <a:off x="9769223" y="4820206"/>
            <a:ext cx="1341755" cy="75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GJITHSEJ BUXHETI PËR 2025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62" name="Text Box 2"/>
          <p:cNvSpPr txBox="1">
            <a:spLocks noChangeArrowheads="1"/>
          </p:cNvSpPr>
          <p:nvPr/>
        </p:nvSpPr>
        <p:spPr bwMode="auto">
          <a:xfrm>
            <a:off x="10028525" y="1707818"/>
            <a:ext cx="2047861" cy="52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kern="1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75</a:t>
            </a:r>
            <a:r>
              <a:rPr lang="en-US" sz="2400" b="1" kern="1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,045,312 </a:t>
            </a:r>
            <a:r>
              <a:rPr lang="en-US" sz="2400" b="1" i="1" dirty="0"/>
              <a:t>€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42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5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25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750"/>
                            </p:stCondLst>
                            <p:childTnLst>
                              <p:par>
                                <p:cTn id="4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250"/>
                            </p:stCondLst>
                            <p:childTnLst>
                              <p:par>
                                <p:cTn id="5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75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5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250"/>
                            </p:stCondLst>
                            <p:childTnLst>
                              <p:par>
                                <p:cTn id="8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000"/>
                            </p:stCondLst>
                            <p:childTnLst>
                              <p:par>
                                <p:cTn id="8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750"/>
                            </p:stCondLst>
                            <p:childTnLst>
                              <p:par>
                                <p:cTn id="9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2500"/>
                            </p:stCondLst>
                            <p:childTnLst>
                              <p:par>
                                <p:cTn id="9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3250"/>
                            </p:stCondLst>
                            <p:childTnLst>
                              <p:par>
                                <p:cTn id="10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4750"/>
                            </p:stCondLst>
                            <p:childTnLst>
                              <p:par>
                                <p:cTn id="1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6250"/>
                            </p:stCondLst>
                            <p:childTnLst>
                              <p:par>
                                <p:cTn id="1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7000"/>
                            </p:stCondLst>
                            <p:childTnLst>
                              <p:par>
                                <p:cTn id="1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7750"/>
                            </p:stCondLst>
                            <p:childTnLst>
                              <p:par>
                                <p:cTn id="1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8500"/>
                            </p:stCondLst>
                            <p:childTnLst>
                              <p:par>
                                <p:cTn id="1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9250"/>
                            </p:stCondLst>
                            <p:childTnLst>
                              <p:par>
                                <p:cTn id="1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750"/>
                            </p:stCondLst>
                            <p:childTnLst>
                              <p:par>
                                <p:cTn id="1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1500"/>
                            </p:stCondLst>
                            <p:childTnLst>
                              <p:par>
                                <p:cTn id="1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2250"/>
                            </p:stCondLst>
                            <p:childTnLst>
                              <p:par>
                                <p:cTn id="1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3000"/>
                            </p:stCondLst>
                            <p:childTnLst>
                              <p:par>
                                <p:cTn id="1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3750"/>
                            </p:stCondLst>
                            <p:childTnLst>
                              <p:par>
                                <p:cTn id="177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4500"/>
                            </p:stCondLst>
                            <p:childTnLst>
                              <p:par>
                                <p:cTn id="18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4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25250"/>
                            </p:stCondLst>
                            <p:childTnLst>
                              <p:par>
                                <p:cTn id="18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6000"/>
                            </p:stCondLst>
                            <p:childTnLst>
                              <p:par>
                                <p:cTn id="19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6750"/>
                            </p:stCondLst>
                            <p:childTnLst>
                              <p:par>
                                <p:cTn id="19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10" grpId="0"/>
      <p:bldP spid="11" grpId="0"/>
      <p:bldP spid="12" grpId="0"/>
      <p:bldP spid="13" grpId="0" animBg="1"/>
      <p:bldP spid="16" grpId="0"/>
      <p:bldP spid="19" grpId="0"/>
      <p:bldP spid="21" grpId="0" animBg="1"/>
      <p:bldP spid="22" grpId="0"/>
      <p:bldP spid="26" grpId="0"/>
      <p:bldP spid="27" grpId="0"/>
      <p:bldP spid="29" grpId="0" animBg="1"/>
      <p:bldP spid="30" grpId="0"/>
      <p:bldP spid="32" grpId="0"/>
      <p:bldP spid="33" grpId="0"/>
      <p:bldP spid="36" grpId="0" animBg="1"/>
      <p:bldP spid="38" grpId="0"/>
      <p:bldP spid="40" grpId="0"/>
      <p:bldP spid="41" grpId="0"/>
      <p:bldP spid="45" grpId="0"/>
      <p:bldP spid="50" grpId="0" animBg="1"/>
      <p:bldP spid="51" grpId="0" animBg="1"/>
      <p:bldP spid="52" grpId="0" animBg="1"/>
      <p:bldP spid="53" grpId="0" animBg="1"/>
      <p:bldP spid="55" grpId="0" animBg="1"/>
      <p:bldP spid="57" grpId="0"/>
      <p:bldP spid="60" grpId="0" animBg="1"/>
      <p:bldP spid="61" grpId="0"/>
      <p:bldP spid="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790" y="160408"/>
            <a:ext cx="10741925" cy="1325563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ysClr val="windowText" lastClr="000000"/>
                </a:solidFill>
                <a:latin typeface="Arial Black" panose="020B0A04020102020204" pitchFamily="34" charset="0"/>
              </a:rPr>
              <a:t>Shpërndarja</a:t>
            </a:r>
            <a:r>
              <a:rPr lang="en-US" sz="3200" dirty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 e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buxhetit</a:t>
            </a:r>
            <a:r>
              <a:rPr lang="en-US" sz="3200" dirty="0" smtClean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 Black" panose="020B0A04020102020204" pitchFamily="34" charset="0"/>
              </a:rPr>
              <a:t>në</a:t>
            </a:r>
            <a:r>
              <a:rPr lang="en-US" sz="3200" dirty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 Black" panose="020B0A04020102020204" pitchFamily="34" charset="0"/>
              </a:rPr>
              <a:t>kategori</a:t>
            </a:r>
            <a:r>
              <a:rPr lang="en-US" sz="3200" dirty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Arial Black" panose="020B0A04020102020204" pitchFamily="34" charset="0"/>
              </a:rPr>
              <a:t>ekonomike</a:t>
            </a:r>
            <a:endParaRPr lang="en-US" sz="3200" dirty="0">
              <a:solidFill>
                <a:sysClr val="windowText" lastClr="00000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5213230"/>
              </p:ext>
            </p:extLst>
          </p:nvPr>
        </p:nvGraphicFramePr>
        <p:xfrm>
          <a:off x="2279027" y="1427328"/>
          <a:ext cx="8684675" cy="4821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2635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8357" y="2634797"/>
            <a:ext cx="4827814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JU FALEMINDERIT!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51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590</TotalTime>
  <Words>301</Words>
  <Application>Microsoft Office PowerPoint</Application>
  <PresentationFormat>Widescreen</PresentationFormat>
  <Paragraphs>65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Times New Roman</vt:lpstr>
      <vt:lpstr>Office Theme</vt:lpstr>
      <vt:lpstr>BUXHETI I KOMUNËS SË PRIZRENIT PËR VITIN 2026     Sipas Qarkorës 2026/01  Maj 2025</vt:lpstr>
      <vt:lpstr>Buxheti i Komunës së Prizreni përbëhet nga: </vt:lpstr>
      <vt:lpstr>Buxheti sipas burimeve – Qarkorës 2026/01</vt:lpstr>
      <vt:lpstr>KRAHASIMI I BUXHETIT TË KOMUNËS PËR VITET 2026 ME VITIN 2025 </vt:lpstr>
      <vt:lpstr>BUXHETI I VLERËSUAR  PËR VITIN 2026 (sipas kategorive)</vt:lpstr>
      <vt:lpstr>Shpërndarja e buxhetit në kategori ekonomike</vt:lpstr>
      <vt:lpstr>JU FALEMINDERIT!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Shpend Berisha</dc:creator>
  <cp:lastModifiedBy>Haziz Krasniqi</cp:lastModifiedBy>
  <cp:revision>75</cp:revision>
  <cp:lastPrinted>2025-05-29T06:06:43Z</cp:lastPrinted>
  <dcterms:created xsi:type="dcterms:W3CDTF">2024-07-19T07:54:29Z</dcterms:created>
  <dcterms:modified xsi:type="dcterms:W3CDTF">2025-05-29T06:06:47Z</dcterms:modified>
</cp:coreProperties>
</file>