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0" r:id="rId6"/>
    <p:sldId id="265" r:id="rId7"/>
  </p:sldIdLst>
  <p:sldSz cx="18288000" cy="10287000"/>
  <p:notesSz cx="6858000" cy="9144000"/>
  <p:embeddedFontLst>
    <p:embeddedFont>
      <p:font typeface="Aileron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haroni" panose="020B0604020202020204" charset="-79"/>
      <p:bold r:id="rId14"/>
    </p:embeddedFont>
    <p:embeddedFont>
      <p:font typeface="Aileron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5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Buxheti i planifikuar 2027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22,842,065.00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2B-490E-B943-9FFF5C6818B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7,326,116.00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2B-490E-B943-9FFF5C6818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8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5</c:v>
                </c:pt>
                <c:pt idx="6">
                  <c:v>Category 5</c:v>
                </c:pt>
                <c:pt idx="7">
                  <c:v>Category 5</c:v>
                </c:pt>
              </c:strCache>
            </c:strRef>
          </c:cat>
          <c:val>
            <c:numRef>
              <c:f>Sheet1!$B$2:$B$10</c:f>
              <c:numCache>
                <c:formatCode>#,##0.00</c:formatCode>
                <c:ptCount val="8"/>
                <c:pt idx="0">
                  <c:v>34378719</c:v>
                </c:pt>
                <c:pt idx="1">
                  <c:v>7326116</c:v>
                </c:pt>
                <c:pt idx="2">
                  <c:v>22842065</c:v>
                </c:pt>
                <c:pt idx="3">
                  <c:v>60101</c:v>
                </c:pt>
                <c:pt idx="4">
                  <c:v>630000</c:v>
                </c:pt>
                <c:pt idx="5">
                  <c:v>349235</c:v>
                </c:pt>
                <c:pt idx="6">
                  <c:v>11532705</c:v>
                </c:pt>
                <c:pt idx="7">
                  <c:v>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C-44A4-A34C-A0442C17EE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165928928"/>
        <c:axId val="1165928448"/>
      </c:barChart>
      <c:catAx>
        <c:axId val="11659289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65928448"/>
        <c:crosses val="autoZero"/>
        <c:auto val="1"/>
        <c:lblAlgn val="ctr"/>
        <c:lblOffset val="100"/>
        <c:noMultiLvlLbl val="0"/>
      </c:catAx>
      <c:valAx>
        <c:axId val="116592844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16592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C86-4F78-95E4-379E15F596B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86-4F78-95E4-379E15F596BA}"/>
              </c:ext>
            </c:extLst>
          </c:dPt>
          <c:dLbls>
            <c:dLbl>
              <c:idx val="0"/>
              <c:layout>
                <c:manualLayout>
                  <c:x val="-0.44166666666666676"/>
                  <c:y val="-1.81587078790256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C86-4F78-95E4-379E15F596BA}"/>
                </c:ext>
              </c:extLst>
            </c:dLbl>
            <c:dLbl>
              <c:idx val="1"/>
              <c:layout>
                <c:manualLayout>
                  <c:x val="-0.19687500000000005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86-4F78-95E4-379E15F59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BUXHETI I VITIT 2027</c:v>
                </c:pt>
                <c:pt idx="1">
                  <c:v>BUXHETI I VITIT 2026</c:v>
                </c:pt>
              </c:strCache>
            </c:strRef>
          </c:cat>
          <c:val>
            <c:numRef>
              <c:f>Sheet1!$B$2:$B$3</c:f>
              <c:numCache>
                <c:formatCode>#,##0.00</c:formatCode>
                <c:ptCount val="2"/>
                <c:pt idx="0">
                  <c:v>79118941</c:v>
                </c:pt>
                <c:pt idx="1">
                  <c:v>75045312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6-4F78-95E4-379E15F59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3975440"/>
        <c:axId val="613975920"/>
      </c:barChart>
      <c:catAx>
        <c:axId val="613975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975920"/>
        <c:crosses val="autoZero"/>
        <c:auto val="1"/>
        <c:lblAlgn val="ctr"/>
        <c:lblOffset val="100"/>
        <c:noMultiLvlLbl val="0"/>
      </c:catAx>
      <c:valAx>
        <c:axId val="613975920"/>
        <c:scaling>
          <c:orientation val="minMax"/>
        </c:scaling>
        <c:delete val="1"/>
        <c:axPos val="t"/>
        <c:numFmt formatCode="#,##0.00" sourceLinked="1"/>
        <c:majorTickMark val="none"/>
        <c:minorTickMark val="none"/>
        <c:tickLblPos val="nextTo"/>
        <c:crossAx val="613975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58333333333333E-2"/>
          <c:y val="2.0072992700729927E-2"/>
          <c:w val="0.9770833333333333"/>
          <c:h val="0.959854014598540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81041666666666667"/>
                  <c:y val="1.6727300682070064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32,534,278.00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F27-4E5D-86DF-3ECE6C7FACA9}"/>
                </c:ext>
              </c:extLst>
            </c:dLbl>
            <c:dLbl>
              <c:idx val="1"/>
              <c:layout>
                <c:manualLayout>
                  <c:x val="-0.36145833333333333"/>
                  <c:y val="3.3454601364140128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15,730,224.00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F27-4E5D-86DF-3ECE6C7FACA9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1,405,299.00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F27-4E5D-86DF-3ECE6C7FACA9}"/>
                </c:ext>
              </c:extLst>
            </c:dLbl>
            <c:dLbl>
              <c:idx val="3"/>
              <c:layout>
                <c:manualLayout>
                  <c:x val="-0.125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5,713,459.00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F27-4E5D-86DF-3ECE6C7FACA9}"/>
                </c:ext>
              </c:extLst>
            </c:dLbl>
            <c:dLbl>
              <c:idx val="4"/>
              <c:layout>
                <c:manualLayout>
                  <c:x val="-0.56041666666666667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23,735,681.00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F27-4E5D-86DF-3ECE6C7FA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4</c:v>
                </c:pt>
              </c:strCache>
            </c:strRef>
          </c:cat>
          <c:val>
            <c:numRef>
              <c:f>Sheet1!$B$2:$B$6</c:f>
              <c:numCache>
                <c:formatCode>#,##0.00</c:formatCode>
                <c:ptCount val="5"/>
                <c:pt idx="0">
                  <c:v>33885952</c:v>
                </c:pt>
                <c:pt idx="1">
                  <c:v>15230224</c:v>
                </c:pt>
                <c:pt idx="2">
                  <c:v>1205299</c:v>
                </c:pt>
                <c:pt idx="3">
                  <c:v>5561785</c:v>
                </c:pt>
                <c:pt idx="4">
                  <c:v>23235681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7-4E5D-86DF-3ECE6C7FA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7295712"/>
        <c:axId val="797296672"/>
      </c:barChart>
      <c:catAx>
        <c:axId val="7972957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97296672"/>
        <c:crosses val="autoZero"/>
        <c:auto val="1"/>
        <c:lblAlgn val="ctr"/>
        <c:lblOffset val="100"/>
        <c:noMultiLvlLbl val="0"/>
      </c:catAx>
      <c:valAx>
        <c:axId val="797296672"/>
        <c:scaling>
          <c:orientation val="minMax"/>
        </c:scaling>
        <c:delete val="1"/>
        <c:axPos val="t"/>
        <c:numFmt formatCode="#,##0.00" sourceLinked="1"/>
        <c:majorTickMark val="none"/>
        <c:minorTickMark val="none"/>
        <c:tickLblPos val="nextTo"/>
        <c:crossAx val="79729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52318234487442"/>
          <c:y val="2.3647304365571687E-3"/>
          <c:w val="0.54241444346014656"/>
          <c:h val="0.885395853082091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817-4354-9AB7-9D116F4F33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17-4354-9AB7-9D116F4F33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817-4354-9AB7-9D116F4F33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17-4354-9AB7-9D116F4F33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17-4354-9AB7-9D116F4F3379}"/>
              </c:ext>
            </c:extLst>
          </c:dPt>
          <c:dLbls>
            <c:dLbl>
              <c:idx val="0"/>
              <c:layout>
                <c:manualLayout>
                  <c:x val="-0.22316795256984182"/>
                  <c:y val="6.75722011050589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0" dirty="0" smtClean="0">
                        <a:solidFill>
                          <a:schemeClr val="bg1"/>
                        </a:solidFill>
                      </a:rPr>
                      <a:t>32,534,278.00   </a:t>
                    </a:r>
                    <a:r>
                      <a:rPr lang="en-US" sz="1600" b="0" dirty="0">
                        <a:solidFill>
                          <a:schemeClr val="bg1"/>
                        </a:solidFill>
                      </a:rPr>
                      <a:t>PAGA DHE MËDITJE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3151234208145"/>
                      <c:h val="0.146767744481702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817-4354-9AB7-9D116F4F3379}"/>
                </c:ext>
              </c:extLst>
            </c:dLbl>
            <c:dLbl>
              <c:idx val="1"/>
              <c:layout>
                <c:manualLayout>
                  <c:x val="5.8269564355806103E-2"/>
                  <c:y val="-0.163517169280032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15,730,224.00 </a:t>
                    </a:r>
                    <a:r>
                      <a:rPr lang="en-US" dirty="0"/>
                      <a:t>MALLRA &amp; SHËRBIME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1602461086167"/>
                      <c:h val="0.172184380825491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817-4354-9AB7-9D116F4F3379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1,405,299.00 </a:t>
                    </a:r>
                    <a:r>
                      <a:rPr lang="en-US" dirty="0"/>
                      <a:t>SHPENZIME KOMUNALE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817-4354-9AB7-9D116F4F3379}"/>
                </c:ext>
              </c:extLst>
            </c:dLbl>
            <c:dLbl>
              <c:idx val="3"/>
              <c:layout>
                <c:manualLayout>
                  <c:x val="0.12243938638019394"/>
                  <c:y val="-8.28271162103307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5,713,459.00 </a:t>
                    </a:r>
                    <a:r>
                      <a:rPr lang="en-US" sz="1400" dirty="0"/>
                      <a:t>SUBVENCIONE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817-4354-9AB7-9D116F4F3379}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 dirty="0" smtClean="0"/>
                      <a:t>23,735,681.00 </a:t>
                    </a:r>
                    <a:r>
                      <a:rPr lang="en-US" b="0" dirty="0"/>
                      <a:t>SHPENZIME</a:t>
                    </a:r>
                    <a:r>
                      <a:rPr lang="en-US" b="0" baseline="0" dirty="0"/>
                      <a:t> KAPITALE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6817-4354-9AB7-9D116F4F3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Paga dhe Mëditje</c:v>
                </c:pt>
                <c:pt idx="1">
                  <c:v>Mallra &amp; Shërbime</c:v>
                </c:pt>
                <c:pt idx="2">
                  <c:v>Shpenzime Komunale</c:v>
                </c:pt>
                <c:pt idx="3">
                  <c:v>Subvencione</c:v>
                </c:pt>
                <c:pt idx="4">
                  <c:v>Shpenzime Kapitale</c:v>
                </c:pt>
              </c:strCache>
            </c:strRef>
          </c:cat>
          <c:val>
            <c:numRef>
              <c:f>Sheet1!$B$2:$B$6</c:f>
              <c:numCache>
                <c:formatCode>#,##0.00</c:formatCode>
                <c:ptCount val="5"/>
                <c:pt idx="0">
                  <c:v>33885952</c:v>
                </c:pt>
                <c:pt idx="1">
                  <c:v>15230224</c:v>
                </c:pt>
                <c:pt idx="2">
                  <c:v>1205299</c:v>
                </c:pt>
                <c:pt idx="3">
                  <c:v>5561785</c:v>
                </c:pt>
                <c:pt idx="4">
                  <c:v>23235681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7-4354-9AB7-9D116F4F3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EFE8D-8DC8-43B7-AB2C-024B90E96D40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85300-6B6A-4DF0-84DF-AD434199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6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85300-6B6A-4DF0-84DF-AD4341996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5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3369" y="1028700"/>
            <a:ext cx="6625931" cy="8229600"/>
            <a:chOff x="0" y="0"/>
            <a:chExt cx="1026530" cy="12749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6530" cy="1274980"/>
            </a:xfrm>
            <a:custGeom>
              <a:avLst/>
              <a:gdLst/>
              <a:ahLst/>
              <a:cxnLst/>
              <a:rect l="l" t="t" r="r" b="b"/>
              <a:pathLst>
                <a:path w="1026530" h="1274980">
                  <a:moveTo>
                    <a:pt x="35053" y="0"/>
                  </a:moveTo>
                  <a:lnTo>
                    <a:pt x="991477" y="0"/>
                  </a:lnTo>
                  <a:cubicBezTo>
                    <a:pt x="1010836" y="0"/>
                    <a:pt x="1026530" y="15694"/>
                    <a:pt x="1026530" y="35053"/>
                  </a:cubicBezTo>
                  <a:lnTo>
                    <a:pt x="1026530" y="1239928"/>
                  </a:lnTo>
                  <a:cubicBezTo>
                    <a:pt x="1026530" y="1259287"/>
                    <a:pt x="1010836" y="1274980"/>
                    <a:pt x="991477" y="1274980"/>
                  </a:cubicBezTo>
                  <a:lnTo>
                    <a:pt x="35053" y="1274980"/>
                  </a:lnTo>
                  <a:cubicBezTo>
                    <a:pt x="15694" y="1274980"/>
                    <a:pt x="0" y="1259287"/>
                    <a:pt x="0" y="1239928"/>
                  </a:cubicBezTo>
                  <a:lnTo>
                    <a:pt x="0" y="35053"/>
                  </a:lnTo>
                  <a:cubicBezTo>
                    <a:pt x="0" y="15694"/>
                    <a:pt x="15694" y="0"/>
                    <a:pt x="35053" y="0"/>
                  </a:cubicBezTo>
                  <a:close/>
                </a:path>
              </a:pathLst>
            </a:custGeom>
            <a:blipFill>
              <a:blip r:embed="rId2"/>
              <a:stretch>
                <a:fillRect t="-18510" b="-18510"/>
              </a:stretch>
            </a:blipFill>
            <a:ln w="38100" cap="rnd">
              <a:solidFill>
                <a:srgbClr val="E5E7EB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4214297"/>
            <a:ext cx="9112589" cy="1331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78"/>
              </a:lnSpc>
            </a:pPr>
            <a:r>
              <a:rPr lang="en-US" sz="6600" b="1" spc="-558" dirty="0">
                <a:solidFill>
                  <a:srgbClr val="202020"/>
                </a:solidFill>
                <a:latin typeface="Aharoni" panose="02010803020104030203" pitchFamily="2" charset="-79"/>
                <a:ea typeface="Aileron Bold"/>
                <a:cs typeface="Aharoni" panose="02010803020104030203" pitchFamily="2" charset="-79"/>
                <a:sym typeface="Aileron Bold"/>
              </a:rPr>
              <a:t>KOMUNËS SË PRIZRENIT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0573" y="8438187"/>
            <a:ext cx="2706242" cy="315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dirty="0" err="1">
                <a:solidFill>
                  <a:srgbClr val="202020"/>
                </a:solidFill>
                <a:latin typeface="Aileron"/>
                <a:ea typeface="Aileron"/>
                <a:cs typeface="Aileron"/>
                <a:sym typeface="Aileron"/>
              </a:rPr>
              <a:t>Sipas</a:t>
            </a:r>
            <a:r>
              <a:rPr lang="en-US" sz="1899" dirty="0">
                <a:solidFill>
                  <a:srgbClr val="202020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899" dirty="0" err="1">
                <a:solidFill>
                  <a:srgbClr val="202020"/>
                </a:solidFill>
                <a:latin typeface="Aileron"/>
                <a:ea typeface="Aileron"/>
                <a:cs typeface="Aileron"/>
                <a:sym typeface="Aileron"/>
              </a:rPr>
              <a:t>Qarkores</a:t>
            </a:r>
            <a:r>
              <a:rPr lang="en-US" sz="1899" dirty="0">
                <a:solidFill>
                  <a:srgbClr val="202020"/>
                </a:solidFill>
                <a:latin typeface="Aileron"/>
                <a:ea typeface="Aileron"/>
                <a:cs typeface="Aileron"/>
                <a:sym typeface="Aileron"/>
              </a:rPr>
              <a:t> 2027/01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89E1DD3-A14D-0CD0-E56C-9E4D27908DAC}"/>
              </a:ext>
            </a:extLst>
          </p:cNvPr>
          <p:cNvSpPr txBox="1"/>
          <p:nvPr/>
        </p:nvSpPr>
        <p:spPr>
          <a:xfrm>
            <a:off x="1028701" y="3319053"/>
            <a:ext cx="3695700" cy="1331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178"/>
              </a:lnSpc>
            </a:pPr>
            <a:r>
              <a:rPr lang="en-US" sz="6600" b="1" spc="-558" dirty="0">
                <a:solidFill>
                  <a:srgbClr val="202020"/>
                </a:solidFill>
                <a:latin typeface="Aharoni" panose="02010803020104030203" pitchFamily="2" charset="-79"/>
                <a:ea typeface="Aileron Bold"/>
                <a:cs typeface="Aharoni" panose="02010803020104030203" pitchFamily="2" charset="-79"/>
                <a:sym typeface="Aileron Bold"/>
              </a:rPr>
              <a:t>BUXHETI I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70085E98-5F77-F0A9-D1D5-4FB2AB485FAB}"/>
              </a:ext>
            </a:extLst>
          </p:cNvPr>
          <p:cNvSpPr txBox="1"/>
          <p:nvPr/>
        </p:nvSpPr>
        <p:spPr>
          <a:xfrm>
            <a:off x="990600" y="5224053"/>
            <a:ext cx="2247899" cy="1519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178"/>
              </a:lnSpc>
            </a:pPr>
            <a:r>
              <a:rPr lang="en-US" sz="11500" b="1" spc="-558" dirty="0">
                <a:solidFill>
                  <a:srgbClr val="FF0000"/>
                </a:solidFill>
                <a:latin typeface="Aharoni" panose="02010803020104030203" pitchFamily="2" charset="-79"/>
                <a:ea typeface="Aileron Bold"/>
                <a:cs typeface="Aharoni" panose="02010803020104030203" pitchFamily="2" charset="-79"/>
                <a:sym typeface="Aileron Bold"/>
              </a:rPr>
              <a:t>2027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5B45D383-79B1-2361-E67A-8F41563C6C00}"/>
              </a:ext>
            </a:extLst>
          </p:cNvPr>
          <p:cNvSpPr txBox="1"/>
          <p:nvPr/>
        </p:nvSpPr>
        <p:spPr>
          <a:xfrm>
            <a:off x="1219200" y="8795599"/>
            <a:ext cx="2706242" cy="315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dirty="0" err="1">
                <a:solidFill>
                  <a:srgbClr val="202020"/>
                </a:solidFill>
                <a:latin typeface="Aileron"/>
                <a:ea typeface="Aileron"/>
                <a:cs typeface="Aileron"/>
                <a:sym typeface="Aileron"/>
              </a:rPr>
              <a:t>Qershor</a:t>
            </a:r>
            <a:r>
              <a:rPr lang="en-US" sz="1899" dirty="0">
                <a:solidFill>
                  <a:srgbClr val="202020"/>
                </a:solidFill>
                <a:latin typeface="Aileron"/>
                <a:ea typeface="Aileron"/>
                <a:cs typeface="Aileron"/>
                <a:sym typeface="Aileron"/>
              </a:rPr>
              <a:t> 2026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2C5299-C2CF-6B2E-6A4B-AFDCA4E9A99A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87104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EC3482-DF9D-B654-6CC9-1BB35EABCCC9}"/>
              </a:ext>
            </a:extLst>
          </p:cNvPr>
          <p:cNvSpPr/>
          <p:nvPr/>
        </p:nvSpPr>
        <p:spPr>
          <a:xfrm>
            <a:off x="1927463" y="1132486"/>
            <a:ext cx="2978944" cy="121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Komuna e Prizrenit</a:t>
            </a:r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it-IT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Opština Prizren</a:t>
            </a:r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it-IT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Prizren Belediyesi</a:t>
            </a:r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50DE38-64FC-A99A-E1CC-9D28E26D85E6}"/>
              </a:ext>
            </a:extLst>
          </p:cNvPr>
          <p:cNvSpPr/>
          <p:nvPr/>
        </p:nvSpPr>
        <p:spPr>
          <a:xfrm>
            <a:off x="1028700" y="8191500"/>
            <a:ext cx="114300" cy="9198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381000" y="437471"/>
            <a:ext cx="15544800" cy="827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7200" b="1" spc="-320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P</a:t>
            </a:r>
            <a:r>
              <a:rPr lang="sq-AL" sz="7200" b="1" spc="-320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ërbërja e buxhetit të komunës</a:t>
            </a:r>
            <a:r>
              <a:rPr lang="en-US" sz="7200" b="1" spc="-320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 2027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18724" y="2211035"/>
            <a:ext cx="3348675" cy="462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sq-AL" sz="2000" b="1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GRANTI I PËRGJITHSHËM</a:t>
            </a:r>
            <a:endParaRPr lang="en-US" sz="2000" b="1" dirty="0">
              <a:solidFill>
                <a:srgbClr val="202020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CB42B431-FC05-3076-8566-9C289DA3A6D3}"/>
              </a:ext>
            </a:extLst>
          </p:cNvPr>
          <p:cNvSpPr txBox="1"/>
          <p:nvPr/>
        </p:nvSpPr>
        <p:spPr>
          <a:xfrm>
            <a:off x="3428999" y="2968099"/>
            <a:ext cx="2358075" cy="462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sq-AL" sz="2000" b="1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GRANTI I </a:t>
            </a:r>
            <a:r>
              <a:rPr lang="sq-AL" sz="2000" b="1" dirty="0" smtClean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ARSIMIT</a:t>
            </a:r>
            <a:endParaRPr lang="en-US" sz="2000" b="1" dirty="0">
              <a:solidFill>
                <a:srgbClr val="202020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93D411EC-33E8-F00F-EBC8-C69271A7061D}"/>
              </a:ext>
            </a:extLst>
          </p:cNvPr>
          <p:cNvSpPr txBox="1"/>
          <p:nvPr/>
        </p:nvSpPr>
        <p:spPr>
          <a:xfrm>
            <a:off x="2538114" y="3768061"/>
            <a:ext cx="3100685" cy="462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sq-AL" sz="2000" b="1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GRANTI I SHËNDETËSISË</a:t>
            </a:r>
            <a:endParaRPr lang="en-US" sz="2000" b="1" dirty="0">
              <a:solidFill>
                <a:srgbClr val="202020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FDBBEFF6-91D9-72B1-6A07-A05E7EB74A64}"/>
              </a:ext>
            </a:extLst>
          </p:cNvPr>
          <p:cNvSpPr txBox="1"/>
          <p:nvPr/>
        </p:nvSpPr>
        <p:spPr>
          <a:xfrm>
            <a:off x="152399" y="4686452"/>
            <a:ext cx="5410200" cy="462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sq-AL" sz="2000" b="1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FINANCIMI PËR QENDRËN KULTURORE-ZYM</a:t>
            </a:r>
            <a:endParaRPr lang="en-US" sz="2000" b="1" dirty="0">
              <a:solidFill>
                <a:srgbClr val="202020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A15C72A9-04AC-3B2D-2F57-72650AFCF392}"/>
              </a:ext>
            </a:extLst>
          </p:cNvPr>
          <p:cNvSpPr txBox="1"/>
          <p:nvPr/>
        </p:nvSpPr>
        <p:spPr>
          <a:xfrm>
            <a:off x="2137723" y="5518753"/>
            <a:ext cx="3424876" cy="462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sq-AL" sz="2000" b="1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SHËRBIMET REZIDENCIALE</a:t>
            </a:r>
            <a:endParaRPr lang="en-US" sz="2000" b="1" dirty="0">
              <a:solidFill>
                <a:srgbClr val="202020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7E0C9715-7A7A-1BF0-80CF-289CBFDF1171}"/>
              </a:ext>
            </a:extLst>
          </p:cNvPr>
          <p:cNvSpPr txBox="1"/>
          <p:nvPr/>
        </p:nvSpPr>
        <p:spPr>
          <a:xfrm>
            <a:off x="2899723" y="6356953"/>
            <a:ext cx="2662876" cy="462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sq-AL" sz="2000" b="1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FINANCIMI I TEATRIT</a:t>
            </a:r>
            <a:endParaRPr lang="en-US" sz="2000" b="1" dirty="0">
              <a:solidFill>
                <a:srgbClr val="202020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11C583E9-9089-EA20-5181-57C4A21AD74F}"/>
              </a:ext>
            </a:extLst>
          </p:cNvPr>
          <p:cNvSpPr txBox="1"/>
          <p:nvPr/>
        </p:nvSpPr>
        <p:spPr>
          <a:xfrm>
            <a:off x="2840584" y="7195153"/>
            <a:ext cx="2798215" cy="462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sq-AL" sz="2000" b="1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TË HYRAT VETANAKE</a:t>
            </a:r>
            <a:endParaRPr lang="en-US" sz="2000" b="1" dirty="0">
              <a:solidFill>
                <a:srgbClr val="202020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D5549061-B378-3CEB-E5E5-AFC98CFFBB91}"/>
              </a:ext>
            </a:extLst>
          </p:cNvPr>
          <p:cNvSpPr txBox="1"/>
          <p:nvPr/>
        </p:nvSpPr>
        <p:spPr>
          <a:xfrm>
            <a:off x="1909124" y="8033353"/>
            <a:ext cx="3729675" cy="462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sq-AL" sz="2000" b="1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FINANCIMI NGA HUAMARRJA</a:t>
            </a:r>
            <a:endParaRPr lang="en-US" sz="2000" b="1" dirty="0">
              <a:solidFill>
                <a:srgbClr val="202020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D5909ED6-A23A-06D7-0C8C-C9E7CF7869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26313"/>
              </p:ext>
            </p:extLst>
          </p:nvPr>
        </p:nvGraphicFramePr>
        <p:xfrm>
          <a:off x="5596430" y="1485900"/>
          <a:ext cx="12158170" cy="7414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3">
            <a:extLst>
              <a:ext uri="{FF2B5EF4-FFF2-40B4-BE49-F238E27FC236}">
                <a16:creationId xmlns:a16="http://schemas.microsoft.com/office/drawing/2014/main" id="{B79FE04D-6EA7-D64E-DC41-8C1C53E5D309}"/>
              </a:ext>
            </a:extLst>
          </p:cNvPr>
          <p:cNvSpPr txBox="1"/>
          <p:nvPr/>
        </p:nvSpPr>
        <p:spPr>
          <a:xfrm>
            <a:off x="1447798" y="9382858"/>
            <a:ext cx="5410200" cy="474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b="1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GJITHSEJ BUXHETI I PLANIFIKUAR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5B9F173-3999-95B7-7655-13A24FC4A776}"/>
              </a:ext>
            </a:extLst>
          </p:cNvPr>
          <p:cNvSpPr txBox="1"/>
          <p:nvPr/>
        </p:nvSpPr>
        <p:spPr>
          <a:xfrm>
            <a:off x="6857999" y="9382858"/>
            <a:ext cx="2590801" cy="486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79,118,941 €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B681F330-172F-9BB5-DB10-2897AF06769D}"/>
              </a:ext>
            </a:extLst>
          </p:cNvPr>
          <p:cNvSpPr txBox="1"/>
          <p:nvPr/>
        </p:nvSpPr>
        <p:spPr>
          <a:xfrm>
            <a:off x="16506362" y="2442508"/>
            <a:ext cx="1044054" cy="451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(43.45%)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43EA7559-A12E-1D79-2631-5C2121B993E0}"/>
              </a:ext>
            </a:extLst>
          </p:cNvPr>
          <p:cNvSpPr txBox="1"/>
          <p:nvPr/>
        </p:nvSpPr>
        <p:spPr>
          <a:xfrm>
            <a:off x="9471546" y="3004153"/>
            <a:ext cx="1044054" cy="451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(28.87%)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88CFA240-3749-41C5-5500-10852ED25BC9}"/>
              </a:ext>
            </a:extLst>
          </p:cNvPr>
          <p:cNvSpPr txBox="1"/>
          <p:nvPr/>
        </p:nvSpPr>
        <p:spPr>
          <a:xfrm>
            <a:off x="14173200" y="3771900"/>
            <a:ext cx="1044054" cy="451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(9.26%)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B5FCEB0C-04D2-0AC8-488E-AF874D92BD26}"/>
              </a:ext>
            </a:extLst>
          </p:cNvPr>
          <p:cNvSpPr txBox="1"/>
          <p:nvPr/>
        </p:nvSpPr>
        <p:spPr>
          <a:xfrm>
            <a:off x="6934200" y="4692351"/>
            <a:ext cx="1044054" cy="451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(0.07%)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18FB2695-EA4E-F2E1-F5E8-75858AB99DBA}"/>
              </a:ext>
            </a:extLst>
          </p:cNvPr>
          <p:cNvSpPr txBox="1"/>
          <p:nvPr/>
        </p:nvSpPr>
        <p:spPr>
          <a:xfrm>
            <a:off x="7274391" y="5493505"/>
            <a:ext cx="1044054" cy="451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(0.79%)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6378A280-1BE7-B7E3-20E5-543623B2A5C6}"/>
              </a:ext>
            </a:extLst>
          </p:cNvPr>
          <p:cNvSpPr txBox="1"/>
          <p:nvPr/>
        </p:nvSpPr>
        <p:spPr>
          <a:xfrm>
            <a:off x="7147444" y="6333460"/>
            <a:ext cx="1044054" cy="451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(0.44%)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EA746B6B-AD4A-1D3F-7F3E-04610C03731D}"/>
              </a:ext>
            </a:extLst>
          </p:cNvPr>
          <p:cNvSpPr txBox="1"/>
          <p:nvPr/>
        </p:nvSpPr>
        <p:spPr>
          <a:xfrm>
            <a:off x="10820400" y="7195153"/>
            <a:ext cx="1044054" cy="451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(14.57%)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0D2A59-4F37-2AE8-10F5-0100CBEA2445}"/>
              </a:ext>
            </a:extLst>
          </p:cNvPr>
          <p:cNvSpPr txBox="1"/>
          <p:nvPr/>
        </p:nvSpPr>
        <p:spPr>
          <a:xfrm>
            <a:off x="7872618" y="8033353"/>
            <a:ext cx="1044054" cy="451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(2.52%)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0" grpId="0"/>
      <p:bldP spid="22" grpId="0"/>
      <p:bldP spid="24" grpId="0"/>
      <p:bldP spid="26" grpId="0"/>
      <p:bldP spid="28" grpId="0"/>
      <p:bldP spid="30" grpId="0"/>
      <p:bldP spid="32" grpId="0"/>
      <p:bldGraphic spid="44" grpId="0">
        <p:bldAsOne/>
      </p:bldGraphic>
      <p:bldP spid="2" grpId="0"/>
      <p:bldP spid="3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11865951" y="7572083"/>
            <a:ext cx="539334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KRAHASIMI I BUXHETIT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65951" y="8268335"/>
            <a:ext cx="5393349" cy="1354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dirty="0">
                <a:solidFill>
                  <a:srgbClr val="202020"/>
                </a:solidFill>
                <a:latin typeface="Aileron"/>
                <a:ea typeface="Aileron"/>
                <a:cs typeface="Aileron"/>
                <a:sym typeface="Aileron"/>
              </a:rPr>
              <a:t>S</a:t>
            </a:r>
            <a:r>
              <a:rPr lang="sq-AL" sz="1899" dirty="0">
                <a:solidFill>
                  <a:srgbClr val="202020"/>
                </a:solidFill>
                <a:latin typeface="Aileron"/>
                <a:ea typeface="Aileron"/>
                <a:cs typeface="Aileron"/>
                <a:sym typeface="Aileron"/>
              </a:rPr>
              <a:t>iç shihet nga grafiku më lartë, buxheti i planifikuar për vitin </a:t>
            </a:r>
            <a:r>
              <a:rPr lang="sq-AL" sz="1899" b="1" dirty="0">
                <a:solidFill>
                  <a:srgbClr val="202020"/>
                </a:solidFill>
                <a:latin typeface="Aileron"/>
                <a:ea typeface="Aileron"/>
                <a:cs typeface="Aileron"/>
                <a:sym typeface="Aileron"/>
              </a:rPr>
              <a:t>2027</a:t>
            </a:r>
            <a:r>
              <a:rPr lang="sq-AL" sz="1899" dirty="0">
                <a:solidFill>
                  <a:srgbClr val="202020"/>
                </a:solidFill>
                <a:latin typeface="Aileron"/>
                <a:ea typeface="Aileron"/>
                <a:cs typeface="Aileron"/>
                <a:sym typeface="Aileron"/>
              </a:rPr>
              <a:t> do të jetë për </a:t>
            </a:r>
            <a:r>
              <a:rPr lang="sq-AL" sz="1899" b="1" dirty="0">
                <a:solidFill>
                  <a:srgbClr val="0070C0"/>
                </a:solidFill>
                <a:latin typeface="Aileron"/>
                <a:ea typeface="Aileron"/>
                <a:cs typeface="Aileron"/>
                <a:sym typeface="Aileron"/>
              </a:rPr>
              <a:t>4,073,629</a:t>
            </a:r>
            <a:r>
              <a:rPr lang="sq-AL" sz="1899" dirty="0">
                <a:solidFill>
                  <a:srgbClr val="202020"/>
                </a:solidFill>
                <a:latin typeface="Aileron"/>
                <a:ea typeface="Aileron"/>
                <a:cs typeface="Aileron"/>
                <a:sym typeface="Aileron"/>
              </a:rPr>
              <a:t> € më i lartë se ai i vitit 2026 apo shprehur në përqindje për </a:t>
            </a:r>
            <a:r>
              <a:rPr lang="sq-AL" sz="1899" b="1" dirty="0">
                <a:solidFill>
                  <a:schemeClr val="accent6">
                    <a:lumMod val="75000"/>
                  </a:schemeClr>
                </a:solidFill>
                <a:latin typeface="Aileron"/>
                <a:ea typeface="Aileron"/>
                <a:cs typeface="Aileron"/>
                <a:sym typeface="Aileron"/>
              </a:rPr>
              <a:t>5.43 %</a:t>
            </a:r>
            <a:endParaRPr lang="en-US" sz="1899" b="1" dirty="0">
              <a:solidFill>
                <a:schemeClr val="accent6">
                  <a:lumMod val="75000"/>
                </a:schemeClr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9214" y="791682"/>
            <a:ext cx="13511405" cy="102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1"/>
              </a:lnSpc>
            </a:pPr>
            <a:r>
              <a:rPr lang="en-US" sz="6600" b="1" spc="-384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KRAHASIMI I BUXHETIT TË KOMUNËS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14CA7-AE1F-B678-DA1C-A05893DEBB43}"/>
              </a:ext>
            </a:extLst>
          </p:cNvPr>
          <p:cNvSpPr txBox="1"/>
          <p:nvPr/>
        </p:nvSpPr>
        <p:spPr>
          <a:xfrm>
            <a:off x="179215" y="1657053"/>
            <a:ext cx="4316586" cy="1023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91"/>
              </a:lnSpc>
            </a:pPr>
            <a:r>
              <a:rPr lang="en-US" sz="6600" b="1" spc="-384" dirty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2026-</a:t>
            </a:r>
            <a:r>
              <a:rPr lang="en-US" sz="6600" b="1" spc="-384" dirty="0">
                <a:solidFill>
                  <a:srgbClr val="0070C0"/>
                </a:solidFill>
                <a:latin typeface="Aileron Bold"/>
                <a:ea typeface="Aileron Bold"/>
                <a:cs typeface="Aileron Bold"/>
                <a:sym typeface="Aileron Bold"/>
              </a:rPr>
              <a:t>2027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104848E-4AD3-C16A-13F6-0D89A6C71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589134"/>
              </p:ext>
            </p:extLst>
          </p:nvPr>
        </p:nvGraphicFramePr>
        <p:xfrm>
          <a:off x="326050" y="2552699"/>
          <a:ext cx="12192000" cy="699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Graphic spid="1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782800" y="-1923731"/>
            <a:ext cx="12192001" cy="5119788"/>
          </a:xfrm>
          <a:custGeom>
            <a:avLst/>
            <a:gdLst/>
            <a:ahLst/>
            <a:cxnLst/>
            <a:rect l="l" t="t" r="r" b="b"/>
            <a:pathLst>
              <a:path w="13036498" h="5119788">
                <a:moveTo>
                  <a:pt x="0" y="0"/>
                </a:moveTo>
                <a:lnTo>
                  <a:pt x="13036498" y="0"/>
                </a:lnTo>
                <a:lnTo>
                  <a:pt x="13036498" y="5119789"/>
                </a:lnTo>
                <a:lnTo>
                  <a:pt x="0" y="51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57200" y="636163"/>
            <a:ext cx="17153625" cy="899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sq-AL" sz="5400" b="1" spc="-384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Buxheti i vlerësuar për vitin 2027 sipas kategorive ekonomike</a:t>
            </a:r>
            <a:endParaRPr lang="en-US" sz="5400" b="1" spc="-384" dirty="0">
              <a:solidFill>
                <a:srgbClr val="202020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078200" y="8191500"/>
            <a:ext cx="1359597" cy="778678"/>
          </a:xfrm>
          <a:custGeom>
            <a:avLst/>
            <a:gdLst/>
            <a:ahLst/>
            <a:cxnLst/>
            <a:rect l="l" t="t" r="r" b="b"/>
            <a:pathLst>
              <a:path w="1359597" h="778678">
                <a:moveTo>
                  <a:pt x="0" y="0"/>
                </a:moveTo>
                <a:lnTo>
                  <a:pt x="1359597" y="0"/>
                </a:lnTo>
                <a:lnTo>
                  <a:pt x="1359597" y="778678"/>
                </a:lnTo>
                <a:lnTo>
                  <a:pt x="0" y="7786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Drawing 0" descr="33dc647b-22bd-4c24-b39a-2762504647e4.png">
            <a:extLst>
              <a:ext uri="{FF2B5EF4-FFF2-40B4-BE49-F238E27FC236}">
                <a16:creationId xmlns:a16="http://schemas.microsoft.com/office/drawing/2014/main" id="{FA70E601-F430-FD34-0EF2-2F2DD0F9A8C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52700"/>
            <a:ext cx="784198" cy="648607"/>
          </a:xfrm>
          <a:prstGeom prst="rect">
            <a:avLst/>
          </a:prstGeom>
        </p:spPr>
      </p:pic>
      <p:pic>
        <p:nvPicPr>
          <p:cNvPr id="13" name="Drawing 0" descr="7999a9a8-e1c7-4fe9-8af6-b6b86ef5e3e6.png">
            <a:extLst>
              <a:ext uri="{FF2B5EF4-FFF2-40B4-BE49-F238E27FC236}">
                <a16:creationId xmlns:a16="http://schemas.microsoft.com/office/drawing/2014/main" id="{4B1C13ED-6ED0-E3F9-9056-3236BA73F4B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26" y="3859095"/>
            <a:ext cx="773072" cy="669673"/>
          </a:xfrm>
          <a:prstGeom prst="rect">
            <a:avLst/>
          </a:prstGeom>
        </p:spPr>
      </p:pic>
      <p:pic>
        <p:nvPicPr>
          <p:cNvPr id="14" name="Drawing 0" descr="f5f838b4-f357-4ba8-8dba-a4b0f2c1aacb.png">
            <a:extLst>
              <a:ext uri="{FF2B5EF4-FFF2-40B4-BE49-F238E27FC236}">
                <a16:creationId xmlns:a16="http://schemas.microsoft.com/office/drawing/2014/main" id="{EB718FEC-0926-10D8-9A88-752714A98D6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3" y="5143500"/>
            <a:ext cx="862634" cy="642531"/>
          </a:xfrm>
          <a:prstGeom prst="rect">
            <a:avLst/>
          </a:prstGeom>
        </p:spPr>
      </p:pic>
      <p:pic>
        <p:nvPicPr>
          <p:cNvPr id="15" name="Drawing 0" descr="e31b1dfb-ad57-4917-a72d-c59af047f179.png">
            <a:extLst>
              <a:ext uri="{FF2B5EF4-FFF2-40B4-BE49-F238E27FC236}">
                <a16:creationId xmlns:a16="http://schemas.microsoft.com/office/drawing/2014/main" id="{A199A1DD-C027-0A3A-C8CE-41F59BA80C1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93" y="6541687"/>
            <a:ext cx="925684" cy="642531"/>
          </a:xfrm>
          <a:prstGeom prst="rect">
            <a:avLst/>
          </a:prstGeom>
        </p:spPr>
      </p:pic>
      <p:pic>
        <p:nvPicPr>
          <p:cNvPr id="16" name="Drawing 0" descr="ae11bc74-ca48-48b9-b660-e8f4f5bc50ed.png">
            <a:extLst>
              <a:ext uri="{FF2B5EF4-FFF2-40B4-BE49-F238E27FC236}">
                <a16:creationId xmlns:a16="http://schemas.microsoft.com/office/drawing/2014/main" id="{C0D6DB26-9A0F-D504-D7BA-9D279FFB1A3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3" y="7765202"/>
            <a:ext cx="874895" cy="682443"/>
          </a:xfrm>
          <a:prstGeom prst="rect">
            <a:avLst/>
          </a:prstGeom>
        </p:spPr>
      </p:pic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7CB4592D-1877-C460-D497-40394858BF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937337"/>
              </p:ext>
            </p:extLst>
          </p:nvPr>
        </p:nvGraphicFramePr>
        <p:xfrm>
          <a:off x="5562600" y="2010578"/>
          <a:ext cx="12192000" cy="695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3" name="TextBox 12">
            <a:extLst>
              <a:ext uri="{FF2B5EF4-FFF2-40B4-BE49-F238E27FC236}">
                <a16:creationId xmlns:a16="http://schemas.microsoft.com/office/drawing/2014/main" id="{50529DFE-8F6A-6568-F7BF-5EBF1B7315C3}"/>
              </a:ext>
            </a:extLst>
          </p:cNvPr>
          <p:cNvSpPr txBox="1"/>
          <p:nvPr/>
        </p:nvSpPr>
        <p:spPr>
          <a:xfrm>
            <a:off x="1882843" y="2552700"/>
            <a:ext cx="299304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sq-AL" sz="2400" b="1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PAGA dhe MËDITJE</a:t>
            </a:r>
            <a:endParaRPr lang="en-US" sz="2400" b="1" dirty="0">
              <a:solidFill>
                <a:srgbClr val="202020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D65BF968-8787-63B7-A08B-4D45C50EBF2B}"/>
              </a:ext>
            </a:extLst>
          </p:cNvPr>
          <p:cNvSpPr txBox="1"/>
          <p:nvPr/>
        </p:nvSpPr>
        <p:spPr>
          <a:xfrm>
            <a:off x="1861046" y="3892091"/>
            <a:ext cx="3244354" cy="474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sq-AL" sz="2400" b="1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MALLRA &amp; SHËRBIME</a:t>
            </a:r>
            <a:endParaRPr lang="en-US" sz="2400" b="1" dirty="0">
              <a:solidFill>
                <a:srgbClr val="202020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B4DC6AE0-3A57-EC19-97E0-1920E2DE7B39}"/>
              </a:ext>
            </a:extLst>
          </p:cNvPr>
          <p:cNvSpPr txBox="1"/>
          <p:nvPr/>
        </p:nvSpPr>
        <p:spPr>
          <a:xfrm>
            <a:off x="1882842" y="5213784"/>
            <a:ext cx="3832157" cy="474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sq-AL" sz="2400" b="1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SHPENZIME KOMUNALE</a:t>
            </a:r>
            <a:endParaRPr lang="en-US" sz="2400" b="1" dirty="0">
              <a:solidFill>
                <a:srgbClr val="202020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D4BBAEBF-0261-7263-E651-2520D42D80CE}"/>
              </a:ext>
            </a:extLst>
          </p:cNvPr>
          <p:cNvSpPr txBox="1"/>
          <p:nvPr/>
        </p:nvSpPr>
        <p:spPr>
          <a:xfrm>
            <a:off x="1930400" y="6625579"/>
            <a:ext cx="2286000" cy="474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sq-AL" sz="2400" b="1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SUBVENCIONE</a:t>
            </a:r>
            <a:endParaRPr lang="en-US" sz="2400" b="1" dirty="0">
              <a:solidFill>
                <a:srgbClr val="202020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C6EAD6AE-E5E4-CEE9-1E2D-ACCFACCE09BD}"/>
              </a:ext>
            </a:extLst>
          </p:cNvPr>
          <p:cNvSpPr txBox="1"/>
          <p:nvPr/>
        </p:nvSpPr>
        <p:spPr>
          <a:xfrm>
            <a:off x="1930400" y="7869050"/>
            <a:ext cx="3524156" cy="474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sq-AL" sz="2400" b="1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SHPENZIME KAPITALE</a:t>
            </a:r>
            <a:endParaRPr lang="en-US" sz="2400" b="1" dirty="0">
              <a:solidFill>
                <a:srgbClr val="202020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41716E70-685F-93DF-D1DB-398F596E951F}"/>
              </a:ext>
            </a:extLst>
          </p:cNvPr>
          <p:cNvSpPr txBox="1"/>
          <p:nvPr/>
        </p:nvSpPr>
        <p:spPr>
          <a:xfrm>
            <a:off x="1447798" y="9382858"/>
            <a:ext cx="5410200" cy="474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b="1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GJITHSEJ BUXHETI I PLANIFIKUAR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9FB8B174-EC31-8881-D3DA-7AC4D0DD6D24}"/>
              </a:ext>
            </a:extLst>
          </p:cNvPr>
          <p:cNvSpPr txBox="1"/>
          <p:nvPr/>
        </p:nvSpPr>
        <p:spPr>
          <a:xfrm>
            <a:off x="6857999" y="9382858"/>
            <a:ext cx="2590801" cy="486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7</a:t>
            </a:r>
            <a:r>
              <a:rPr lang="sq-AL" sz="2800" b="1" dirty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9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,</a:t>
            </a:r>
            <a:r>
              <a:rPr lang="sq-AL" sz="2800" b="1" dirty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118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,941 €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1C8BD0E6-AF35-2F20-B54A-D0E1BF8323A3}"/>
              </a:ext>
            </a:extLst>
          </p:cNvPr>
          <p:cNvSpPr txBox="1"/>
          <p:nvPr/>
        </p:nvSpPr>
        <p:spPr>
          <a:xfrm>
            <a:off x="7631372" y="2488483"/>
            <a:ext cx="1044054" cy="451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(</a:t>
            </a:r>
            <a:r>
              <a:rPr lang="sq-AL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4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1.12%)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Aileron Bold"/>
              <a:cs typeface="Arial" panose="020B0604020202020204" pitchFamily="34" charset="0"/>
              <a:sym typeface="Aileron Bold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4048EDF-77CD-5CE3-8970-EE66531C2EC9}"/>
              </a:ext>
            </a:extLst>
          </p:cNvPr>
          <p:cNvSpPr txBox="1"/>
          <p:nvPr/>
        </p:nvSpPr>
        <p:spPr>
          <a:xfrm>
            <a:off x="7669472" y="3827798"/>
            <a:ext cx="1044054" cy="450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(</a:t>
            </a:r>
            <a:r>
              <a:rPr lang="sq-AL" sz="1600" b="1" dirty="0">
                <a:solidFill>
                  <a:schemeClr val="bg1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19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.88%)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Aileron Bold"/>
              <a:cs typeface="Arial" panose="020B0604020202020204" pitchFamily="34" charset="0"/>
              <a:sym typeface="Aileron Bold"/>
            </a:endParaRP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CE7537D1-82F7-8E65-9D6A-75148107A4C6}"/>
              </a:ext>
            </a:extLst>
          </p:cNvPr>
          <p:cNvSpPr txBox="1"/>
          <p:nvPr/>
        </p:nvSpPr>
        <p:spPr>
          <a:xfrm>
            <a:off x="7669472" y="5143500"/>
            <a:ext cx="1044054" cy="450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1600" b="1" dirty="0"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(</a:t>
            </a:r>
            <a:r>
              <a:rPr lang="sq-AL" sz="1600" b="1" dirty="0"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1</a:t>
            </a:r>
            <a:r>
              <a:rPr lang="en-US" sz="1600" b="1" dirty="0" smtClean="0"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.77%)</a:t>
            </a:r>
            <a:endParaRPr lang="en-US" sz="1600" b="1" dirty="0">
              <a:latin typeface="Arial" panose="020B0604020202020204" pitchFamily="34" charset="0"/>
              <a:ea typeface="Aileron Bold"/>
              <a:cs typeface="Arial" panose="020B0604020202020204" pitchFamily="34" charset="0"/>
              <a:sym typeface="Aileron Bold"/>
            </a:endParaRPr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A0659CF1-D4C4-B4DD-7633-375C9000DEFD}"/>
              </a:ext>
            </a:extLst>
          </p:cNvPr>
          <p:cNvSpPr txBox="1"/>
          <p:nvPr/>
        </p:nvSpPr>
        <p:spPr>
          <a:xfrm>
            <a:off x="7669472" y="6461531"/>
            <a:ext cx="1044054" cy="450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1600" b="1" dirty="0"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(</a:t>
            </a:r>
            <a:r>
              <a:rPr lang="sq-AL" sz="1600" b="1" dirty="0"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7</a:t>
            </a:r>
            <a:r>
              <a:rPr lang="en-US" sz="1600" b="1" dirty="0" smtClean="0"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.22%)</a:t>
            </a:r>
            <a:endParaRPr lang="en-US" sz="1600" b="1" dirty="0">
              <a:latin typeface="Arial" panose="020B0604020202020204" pitchFamily="34" charset="0"/>
              <a:ea typeface="Aileron Bold"/>
              <a:cs typeface="Arial" panose="020B0604020202020204" pitchFamily="34" charset="0"/>
              <a:sym typeface="Aileron Bold"/>
            </a:endParaRP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4B3AAA0F-B85B-1B31-FF24-B68559002A56}"/>
              </a:ext>
            </a:extLst>
          </p:cNvPr>
          <p:cNvSpPr txBox="1"/>
          <p:nvPr/>
        </p:nvSpPr>
        <p:spPr>
          <a:xfrm>
            <a:off x="7631372" y="7825273"/>
            <a:ext cx="1044054" cy="451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(30%)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Aileron Bold"/>
              <a:cs typeface="Arial" panose="020B0604020202020204" pitchFamily="34" charset="0"/>
              <a:sym typeface="Ailero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22" grpId="0">
        <p:bldAsOne/>
      </p:bldGraphic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8458200" y="7124700"/>
            <a:ext cx="11091124" cy="7158816"/>
          </a:xfrm>
          <a:custGeom>
            <a:avLst/>
            <a:gdLst/>
            <a:ahLst/>
            <a:cxnLst/>
            <a:rect l="l" t="t" r="r" b="b"/>
            <a:pathLst>
              <a:path w="11091124" h="7158816">
                <a:moveTo>
                  <a:pt x="0" y="0"/>
                </a:moveTo>
                <a:lnTo>
                  <a:pt x="11091124" y="0"/>
                </a:lnTo>
                <a:lnTo>
                  <a:pt x="11091124" y="7158816"/>
                </a:lnTo>
                <a:lnTo>
                  <a:pt x="0" y="715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09669" y="901700"/>
            <a:ext cx="8848575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9"/>
              </a:lnSpc>
            </a:pPr>
            <a:r>
              <a:rPr lang="sq-AL" sz="5400" b="1" spc="-255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SHPËRNDARJA E BUXHETIT NË KATEGORI EKONOMIKE</a:t>
            </a:r>
            <a:endParaRPr lang="en-US" sz="5400" b="1" spc="-255" dirty="0">
              <a:solidFill>
                <a:srgbClr val="202020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9669" y="4393298"/>
            <a:ext cx="5097000" cy="679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9"/>
              </a:lnSpc>
            </a:pPr>
            <a:r>
              <a:rPr lang="sq-AL" sz="5400" b="1" spc="-255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Pagat   </a:t>
            </a:r>
            <a:r>
              <a:rPr lang="sq-AL" sz="5400" b="1" spc="-255" dirty="0" smtClean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4</a:t>
            </a:r>
            <a:r>
              <a:rPr lang="en-US" sz="5400" b="1" spc="-255" dirty="0" smtClean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1.12%</a:t>
            </a:r>
            <a:endParaRPr lang="en-US" sz="5400" b="1" spc="-255" dirty="0">
              <a:solidFill>
                <a:schemeClr val="accent6">
                  <a:lumMod val="75000"/>
                </a:schemeClr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10973E3C-07B3-D07B-82A9-41D954A31F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065550"/>
              </p:ext>
            </p:extLst>
          </p:nvPr>
        </p:nvGraphicFramePr>
        <p:xfrm>
          <a:off x="7772401" y="876300"/>
          <a:ext cx="10150684" cy="633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12">
            <a:extLst>
              <a:ext uri="{FF2B5EF4-FFF2-40B4-BE49-F238E27FC236}">
                <a16:creationId xmlns:a16="http://schemas.microsoft.com/office/drawing/2014/main" id="{FE3BB025-8ACF-2737-203F-679E16487CDC}"/>
              </a:ext>
            </a:extLst>
          </p:cNvPr>
          <p:cNvSpPr txBox="1"/>
          <p:nvPr/>
        </p:nvSpPr>
        <p:spPr>
          <a:xfrm>
            <a:off x="509669" y="5359336"/>
            <a:ext cx="8259407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9"/>
              </a:lnSpc>
            </a:pPr>
            <a:r>
              <a:rPr lang="sq-AL" sz="5400" b="1" spc="-255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Mallra &amp; Shërbime  </a:t>
            </a:r>
            <a:r>
              <a:rPr lang="sq-AL" sz="5400" b="1" spc="-255" dirty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19</a:t>
            </a:r>
            <a:r>
              <a:rPr lang="en-US" sz="5400" b="1" spc="-255" dirty="0" smtClean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.88%</a:t>
            </a:r>
            <a:endParaRPr lang="en-US" sz="5400" b="1" spc="-255" dirty="0">
              <a:solidFill>
                <a:schemeClr val="accent6">
                  <a:lumMod val="75000"/>
                </a:schemeClr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F6A6C0C2-5140-CF1D-37AB-716FD4B52095}"/>
              </a:ext>
            </a:extLst>
          </p:cNvPr>
          <p:cNvSpPr txBox="1"/>
          <p:nvPr/>
        </p:nvSpPr>
        <p:spPr>
          <a:xfrm>
            <a:off x="509669" y="6267963"/>
            <a:ext cx="5031631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9"/>
              </a:lnSpc>
            </a:pPr>
            <a:r>
              <a:rPr lang="sq-AL" sz="5400" b="1" spc="-255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Komunali </a:t>
            </a:r>
            <a:r>
              <a:rPr lang="sq-AL" sz="5400" b="1" spc="-255" dirty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1</a:t>
            </a:r>
            <a:r>
              <a:rPr lang="en-US" sz="5400" b="1" spc="-255" dirty="0" smtClean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.77%</a:t>
            </a:r>
            <a:endParaRPr lang="en-US" sz="5400" b="1" spc="-255" dirty="0">
              <a:solidFill>
                <a:schemeClr val="accent6">
                  <a:lumMod val="75000"/>
                </a:schemeClr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A6A758B4-4581-6953-11D0-0505A097A646}"/>
              </a:ext>
            </a:extLst>
          </p:cNvPr>
          <p:cNvSpPr txBox="1"/>
          <p:nvPr/>
        </p:nvSpPr>
        <p:spPr>
          <a:xfrm>
            <a:off x="509669" y="7309960"/>
            <a:ext cx="6483884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9"/>
              </a:lnSpc>
            </a:pPr>
            <a:r>
              <a:rPr lang="sq-AL" sz="5400" b="1" spc="-255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Subvencione  </a:t>
            </a:r>
            <a:r>
              <a:rPr lang="sq-AL" sz="5400" b="1" spc="-255" dirty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7</a:t>
            </a:r>
            <a:r>
              <a:rPr lang="en-US" sz="5400" b="1" spc="-255" dirty="0" smtClean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.22%</a:t>
            </a:r>
            <a:endParaRPr lang="en-US" sz="5400" b="1" spc="-255" dirty="0">
              <a:solidFill>
                <a:schemeClr val="accent6">
                  <a:lumMod val="75000"/>
                </a:schemeClr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F85ACDDF-7DBA-31A9-2B91-2B166DA8C272}"/>
              </a:ext>
            </a:extLst>
          </p:cNvPr>
          <p:cNvSpPr txBox="1"/>
          <p:nvPr/>
        </p:nvSpPr>
        <p:spPr>
          <a:xfrm>
            <a:off x="509669" y="8345345"/>
            <a:ext cx="9092981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9"/>
              </a:lnSpc>
            </a:pPr>
            <a:r>
              <a:rPr lang="sq-AL" sz="5400" b="1" spc="-255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Shpenzime Kapitale  </a:t>
            </a:r>
            <a:r>
              <a:rPr lang="en-US" sz="5400" b="1" spc="-255" dirty="0" smtClean="0">
                <a:solidFill>
                  <a:schemeClr val="accent6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30%</a:t>
            </a:r>
            <a:endParaRPr lang="en-US" sz="5400" b="1" spc="-255" dirty="0">
              <a:solidFill>
                <a:schemeClr val="accent6">
                  <a:lumMod val="75000"/>
                </a:schemeClr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Graphic spid="22" grpId="0">
        <p:bldAsOne/>
      </p:bldGraphic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53935" y="1181100"/>
            <a:ext cx="13874314" cy="8955239"/>
          </a:xfrm>
          <a:custGeom>
            <a:avLst/>
            <a:gdLst/>
            <a:ahLst/>
            <a:cxnLst/>
            <a:rect l="l" t="t" r="r" b="b"/>
            <a:pathLst>
              <a:path w="13874314" h="8955239">
                <a:moveTo>
                  <a:pt x="0" y="0"/>
                </a:moveTo>
                <a:lnTo>
                  <a:pt x="13874314" y="0"/>
                </a:lnTo>
                <a:lnTo>
                  <a:pt x="13874314" y="8955239"/>
                </a:lnTo>
                <a:lnTo>
                  <a:pt x="0" y="89552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295400" y="3775847"/>
            <a:ext cx="15163799" cy="162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0"/>
              </a:lnSpc>
            </a:pPr>
            <a:r>
              <a:rPr lang="sq-AL" sz="14000" b="1" spc="-560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JU FALEMINDERIT</a:t>
            </a:r>
            <a:r>
              <a:rPr lang="en-US" sz="14000" b="1" spc="-560" dirty="0">
                <a:solidFill>
                  <a:srgbClr val="202020"/>
                </a:solidFill>
                <a:latin typeface="Aileron Bold"/>
                <a:ea typeface="Aileron Bold"/>
                <a:cs typeface="Aileron Bold"/>
                <a:sym typeface="Aileron Bold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234</Words>
  <Application>Microsoft Office PowerPoint</Application>
  <PresentationFormat>Custom</PresentationFormat>
  <Paragraphs>68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Times New Roman</vt:lpstr>
      <vt:lpstr>Aptos</vt:lpstr>
      <vt:lpstr>Aileron Bold</vt:lpstr>
      <vt:lpstr>Calibri</vt:lpstr>
      <vt:lpstr>Aharoni</vt:lpstr>
      <vt:lpstr>Aileron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Blur Annual Budget Planning Presentation</dc:title>
  <dc:creator>Shpend Berisha</dc:creator>
  <cp:lastModifiedBy>Gjafer Ponik</cp:lastModifiedBy>
  <cp:revision>10</cp:revision>
  <cp:lastPrinted>2026-06-09T07:40:35Z</cp:lastPrinted>
  <dcterms:created xsi:type="dcterms:W3CDTF">2006-08-16T00:00:00Z</dcterms:created>
  <dcterms:modified xsi:type="dcterms:W3CDTF">2026-06-09T11:40:48Z</dcterms:modified>
  <dc:identifier>DAHLUX4KNew</dc:identifier>
</cp:coreProperties>
</file>